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8288000" cy="10274300"/>
  <p:notesSz cx="18288000" cy="10274300"/>
  <p:embeddedFontLst>
    <p:embeddedFont>
      <p:font typeface="IIGOLH+Barlow SemiBold" panose="020B0604020202020204" charset="0"/>
      <p:regular r:id="rId17"/>
    </p:embeddedFont>
    <p:embeddedFont>
      <p:font typeface="UWORTC+Inter Regular" panose="020B0604020202020204" charset="0"/>
      <p:regular r:id="rId18"/>
    </p:embeddedFont>
    <p:embeddedFont>
      <p:font typeface="KIUTUK+Barlow Medium" panose="020B0604020202020204" charset="0"/>
      <p:regular r:id="rId19"/>
    </p:embeddedFont>
    <p:embeddedFont>
      <p:font typeface="QLNTMM+Noto Sans Bold" panose="020B0604020202020204"/>
      <p:regular r:id="rId20"/>
    </p:embeddedFont>
    <p:embeddedFont>
      <p:font typeface="FMDPDV+Barlow Bold" panose="020B0604020202020204" charset="0"/>
      <p:regular r:id="rId21"/>
    </p:embeddedFont>
    <p:embeddedFont>
      <p:font typeface="ARGKKR+Inter Bold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FLQTDR+Noto Sans Regular" panose="020B0604020202020204"/>
      <p:regular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610" y="7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Мои документы\40215\фото\здание\P11508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32032" y="816670"/>
            <a:ext cx="8280920" cy="8274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6" descr="http://serp-koll.ru/templates/sktemplate/images/logo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312614"/>
            <a:ext cx="22987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1819" y="1968798"/>
            <a:ext cx="9144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Московской области «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Серпуховский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колледж»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8032" y="3385403"/>
            <a:ext cx="9144000" cy="2144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229"/>
              </a:lnSpc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229"/>
              </a:lnSpc>
            </a:pPr>
            <a:endParaRPr 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229"/>
              </a:lnSpc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43.02.14 –</a:t>
            </a:r>
            <a:b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229"/>
              </a:lnSpc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Гостиничное дело</a:t>
            </a:r>
          </a:p>
        </p:txBody>
      </p:sp>
      <p:pic>
        <p:nvPicPr>
          <p:cNvPr id="1026" name="Picture 2" descr="Администрирование отеля. worldskills ВГУЭ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9" y="5529705"/>
            <a:ext cx="9114096" cy="483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695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75124" y="6489247"/>
            <a:ext cx="11109802" cy="22613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4489" marR="0">
              <a:lnSpc>
                <a:spcPts val="5926"/>
              </a:lnSpc>
              <a:spcBef>
                <a:spcPts val="0"/>
              </a:spcBef>
              <a:spcAft>
                <a:spcPts val="0"/>
              </a:spcAft>
            </a:pPr>
            <a:r>
              <a:rPr sz="435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Специалист</a:t>
            </a:r>
            <a:r>
              <a:rPr sz="4350" b="1" spc="-2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35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по</a:t>
            </a:r>
            <a:r>
              <a:rPr sz="4350" b="1" spc="-2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35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гостеприимству</a:t>
            </a:r>
            <a:r>
              <a:rPr sz="4350" b="1" spc="-2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350" dirty="0">
                <a:solidFill>
                  <a:srgbClr val="000000"/>
                </a:solidFill>
                <a:latin typeface="IIGOLH+Barlow SemiBold"/>
                <a:cs typeface="IIGOLH+Barlow SemiBold"/>
              </a:rPr>
              <a:t>-</a:t>
            </a:r>
          </a:p>
          <a:p>
            <a:pPr marL="0" marR="0">
              <a:lnSpc>
                <a:spcPts val="5775"/>
              </a:lnSpc>
              <a:spcBef>
                <a:spcPts val="0"/>
              </a:spcBef>
              <a:spcAft>
                <a:spcPts val="0"/>
              </a:spcAft>
            </a:pPr>
            <a:r>
              <a:rPr sz="445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это</a:t>
            </a:r>
            <a:r>
              <a:rPr sz="4450" spc="-2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45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профессионал</a:t>
            </a:r>
            <a:r>
              <a:rPr sz="4450" dirty="0">
                <a:solidFill>
                  <a:srgbClr val="000000"/>
                </a:solidFill>
                <a:latin typeface="KIUTUK+Barlow Medium"/>
                <a:cs typeface="KIUTUK+Barlow Medium"/>
              </a:rPr>
              <a:t>-</a:t>
            </a:r>
            <a:r>
              <a:rPr sz="445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практик</a:t>
            </a:r>
            <a:r>
              <a:rPr sz="4450" dirty="0">
                <a:solidFill>
                  <a:srgbClr val="000000"/>
                </a:solidFill>
                <a:latin typeface="KIUTUK+Barlow Medium"/>
                <a:cs typeface="KIUTUK+Barlow Medium"/>
              </a:rPr>
              <a:t>, </a:t>
            </a:r>
            <a:r>
              <a:rPr sz="445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который</a:t>
            </a:r>
            <a:r>
              <a:rPr sz="4450" spc="-2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45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не</a:t>
            </a:r>
          </a:p>
          <a:p>
            <a:pPr marL="1780579" marR="0">
              <a:lnSpc>
                <a:spcPts val="5775"/>
              </a:lnSpc>
              <a:spcBef>
                <a:spcPts val="0"/>
              </a:spcBef>
              <a:spcAft>
                <a:spcPts val="0"/>
              </a:spcAft>
            </a:pPr>
            <a:r>
              <a:rPr sz="445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понаслышке</a:t>
            </a:r>
            <a:r>
              <a:rPr sz="4450" spc="-2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45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знает</a:t>
            </a:r>
            <a:r>
              <a:rPr sz="4450" spc="-2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45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и</a:t>
            </a:r>
            <a:r>
              <a:rPr sz="4450" spc="-2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45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умеет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87638" y="8675980"/>
            <a:ext cx="10884816" cy="8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62"/>
              </a:lnSpc>
              <a:spcBef>
                <a:spcPts val="0"/>
              </a:spcBef>
              <a:spcAft>
                <a:spcPts val="0"/>
              </a:spcAft>
            </a:pPr>
            <a:r>
              <a:rPr sz="445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организовать</a:t>
            </a:r>
            <a:r>
              <a:rPr sz="4450" spc="-2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45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все</a:t>
            </a:r>
            <a:r>
              <a:rPr sz="4450" spc="-2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45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сервис</a:t>
            </a:r>
            <a:r>
              <a:rPr sz="4450" dirty="0">
                <a:solidFill>
                  <a:srgbClr val="000000"/>
                </a:solidFill>
                <a:latin typeface="KIUTUK+Barlow Medium"/>
                <a:cs typeface="KIUTUK+Barlow Medium"/>
              </a:rPr>
              <a:t>-</a:t>
            </a:r>
            <a:r>
              <a:rPr sz="445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циклы</a:t>
            </a:r>
            <a:r>
              <a:rPr sz="4450" spc="-2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45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отеля</a:t>
            </a:r>
            <a:r>
              <a:rPr sz="4450" dirty="0">
                <a:solidFill>
                  <a:srgbClr val="000000"/>
                </a:solidFill>
                <a:latin typeface="KIUTUK+Barlow Medium"/>
                <a:cs typeface="KIUTUK+Barlow Medium"/>
              </a:rPr>
              <a:t>.</a:t>
            </a:r>
          </a:p>
        </p:txBody>
      </p:sp>
      <p:pic>
        <p:nvPicPr>
          <p:cNvPr id="5" name="Picture 16" descr="http://serp-koll.ru/templates/sktemplate/images/logo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22987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61570" y="7000000"/>
            <a:ext cx="11517192" cy="291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253"/>
              </a:lnSpc>
              <a:spcBef>
                <a:spcPts val="0"/>
              </a:spcBef>
              <a:spcAft>
                <a:spcPts val="0"/>
              </a:spcAft>
            </a:pPr>
            <a:r>
              <a:rPr sz="460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В</a:t>
            </a:r>
            <a:r>
              <a:rPr sz="4600" spc="-2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60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процессе</a:t>
            </a:r>
            <a:r>
              <a:rPr sz="4600" spc="-2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60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обучения</a:t>
            </a:r>
            <a:r>
              <a:rPr sz="4600" spc="-2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60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по</a:t>
            </a:r>
            <a:r>
              <a:rPr sz="4600" spc="-2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60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специальности</a:t>
            </a:r>
          </a:p>
          <a:p>
            <a:pPr marL="93612" marR="0">
              <a:lnSpc>
                <a:spcPts val="5475"/>
              </a:lnSpc>
              <a:spcBef>
                <a:spcPts val="0"/>
              </a:spcBef>
              <a:spcAft>
                <a:spcPts val="0"/>
              </a:spcAft>
            </a:pPr>
            <a:r>
              <a:rPr sz="4600" b="1" dirty="0">
                <a:solidFill>
                  <a:srgbClr val="000000"/>
                </a:solidFill>
                <a:latin typeface="FMDPDV+Barlow Bold"/>
                <a:cs typeface="FMDPDV+Barlow Bold"/>
              </a:rPr>
              <a:t>"</a:t>
            </a:r>
            <a:r>
              <a:rPr sz="460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Гостиничное</a:t>
            </a:r>
            <a:r>
              <a:rPr sz="4600" spc="-2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60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дело</a:t>
            </a:r>
            <a:r>
              <a:rPr sz="4600" b="1" dirty="0">
                <a:solidFill>
                  <a:srgbClr val="000000"/>
                </a:solidFill>
                <a:latin typeface="FMDPDV+Barlow Bold"/>
                <a:cs typeface="FMDPDV+Barlow Bold"/>
              </a:rPr>
              <a:t>" </a:t>
            </a:r>
            <a:r>
              <a:rPr sz="460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студенты</a:t>
            </a:r>
            <a:r>
              <a:rPr sz="4600" spc="-2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60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проходят</a:t>
            </a:r>
          </a:p>
          <a:p>
            <a:pPr marL="848766" marR="0">
              <a:lnSpc>
                <a:spcPts val="5475"/>
              </a:lnSpc>
              <a:spcBef>
                <a:spcPts val="0"/>
              </a:spcBef>
              <a:spcAft>
                <a:spcPts val="0"/>
              </a:spcAft>
            </a:pPr>
            <a:r>
              <a:rPr sz="460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практики</a:t>
            </a:r>
            <a:r>
              <a:rPr sz="4600" spc="-2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60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в</a:t>
            </a:r>
            <a:r>
              <a:rPr sz="4600" spc="-2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60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ведущих</a:t>
            </a:r>
            <a:r>
              <a:rPr sz="4600" spc="-2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60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гостиничных</a:t>
            </a:r>
          </a:p>
          <a:p>
            <a:pPr marL="3554313" marR="0">
              <a:lnSpc>
                <a:spcPts val="5475"/>
              </a:lnSpc>
              <a:spcBef>
                <a:spcPts val="0"/>
              </a:spcBef>
              <a:spcAft>
                <a:spcPts val="0"/>
              </a:spcAft>
            </a:pPr>
            <a:r>
              <a:rPr sz="460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предприятиях</a:t>
            </a:r>
            <a:r>
              <a:rPr sz="4600" b="1" dirty="0">
                <a:solidFill>
                  <a:srgbClr val="000000"/>
                </a:solidFill>
                <a:latin typeface="FMDPDV+Barlow Bold"/>
                <a:cs typeface="FMDPDV+Barlow Bold"/>
              </a:rPr>
              <a:t>.</a:t>
            </a:r>
          </a:p>
        </p:txBody>
      </p:sp>
      <p:pic>
        <p:nvPicPr>
          <p:cNvPr id="4" name="Picture 16" descr="http://serp-koll.ru/templates/sktemplate/images/logo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64" y="528638"/>
            <a:ext cx="22987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19981" y="728002"/>
            <a:ext cx="10087907" cy="2701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47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Студенты</a:t>
            </a:r>
            <a:r>
              <a:rPr sz="4000" b="1" spc="-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колледжа</a:t>
            </a:r>
            <a:r>
              <a:rPr sz="4000" b="1" spc="-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обучающиеся</a:t>
            </a:r>
            <a:r>
              <a:rPr sz="4000" b="1" spc="-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по</a:t>
            </a:r>
          </a:p>
          <a:p>
            <a:pPr marL="258663" marR="0">
              <a:lnSpc>
                <a:spcPts val="517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специальности</a:t>
            </a:r>
            <a:r>
              <a:rPr sz="4000" b="1" spc="-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0000"/>
                </a:solidFill>
                <a:latin typeface="IIGOLH+Barlow SemiBold"/>
                <a:cs typeface="IIGOLH+Barlow SemiBold"/>
              </a:rPr>
              <a:t>"</a:t>
            </a:r>
            <a:r>
              <a:rPr sz="40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Гостиничное</a:t>
            </a:r>
            <a:r>
              <a:rPr sz="4000" b="1" spc="-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дело</a:t>
            </a:r>
            <a:r>
              <a:rPr sz="4000" dirty="0">
                <a:solidFill>
                  <a:srgbClr val="000000"/>
                </a:solidFill>
                <a:latin typeface="IIGOLH+Barlow SemiBold"/>
                <a:cs typeface="IIGOLH+Barlow SemiBold"/>
              </a:rPr>
              <a:t>"</a:t>
            </a:r>
          </a:p>
          <a:p>
            <a:pPr marL="726876" marR="0">
              <a:lnSpc>
                <a:spcPts val="517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принимают</a:t>
            </a:r>
            <a:r>
              <a:rPr sz="4000" b="1" spc="-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активное</a:t>
            </a:r>
            <a:r>
              <a:rPr sz="4000" b="1" spc="-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участие</a:t>
            </a:r>
            <a:r>
              <a:rPr sz="4000" b="1" spc="-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в</a:t>
            </a:r>
          </a:p>
          <a:p>
            <a:pPr marL="859035" marR="0">
              <a:lnSpc>
                <a:spcPts val="517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профессиональных</a:t>
            </a:r>
            <a:r>
              <a:rPr sz="4000" b="1" spc="-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конкурсах</a:t>
            </a:r>
            <a:r>
              <a:rPr sz="4000" dirty="0">
                <a:solidFill>
                  <a:srgbClr val="000000"/>
                </a:solidFill>
                <a:latin typeface="IIGOLH+Barlow SemiBold"/>
                <a:cs typeface="IIGOLH+Barlow SemiBold"/>
              </a:rPr>
              <a:t>.</a:t>
            </a:r>
          </a:p>
        </p:txBody>
      </p:sp>
      <p:pic>
        <p:nvPicPr>
          <p:cNvPr id="4" name="Picture 16" descr="http://serp-koll.ru/templates/sktemplate/images/logo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22987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559" y="884064"/>
            <a:ext cx="10298937" cy="3452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7959" marR="0">
              <a:lnSpc>
                <a:spcPts val="5583"/>
              </a:lnSpc>
              <a:spcBef>
                <a:spcPts val="0"/>
              </a:spcBef>
              <a:spcAft>
                <a:spcPts val="0"/>
              </a:spcAft>
            </a:pPr>
            <a:r>
              <a:rPr sz="41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Квалификация</a:t>
            </a:r>
            <a:r>
              <a:rPr sz="4100" b="1" spc="-2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100" dirty="0">
                <a:solidFill>
                  <a:srgbClr val="000000"/>
                </a:solidFill>
                <a:latin typeface="IIGOLH+Barlow SemiBold"/>
                <a:cs typeface="IIGOLH+Barlow SemiBold"/>
              </a:rPr>
              <a:t>"</a:t>
            </a:r>
            <a:r>
              <a:rPr sz="41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Специалист</a:t>
            </a:r>
            <a:r>
              <a:rPr sz="4100" b="1" spc="-2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1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по</a:t>
            </a:r>
          </a:p>
          <a:p>
            <a:pPr marL="1280814" marR="0">
              <a:lnSpc>
                <a:spcPts val="5325"/>
              </a:lnSpc>
              <a:spcBef>
                <a:spcPts val="0"/>
              </a:spcBef>
              <a:spcAft>
                <a:spcPts val="0"/>
              </a:spcAft>
            </a:pPr>
            <a:r>
              <a:rPr sz="41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гостеприимству</a:t>
            </a:r>
            <a:r>
              <a:rPr sz="4100" dirty="0">
                <a:solidFill>
                  <a:srgbClr val="000000"/>
                </a:solidFill>
                <a:latin typeface="IIGOLH+Barlow SemiBold"/>
                <a:cs typeface="IIGOLH+Barlow SemiBold"/>
              </a:rPr>
              <a:t>"</a:t>
            </a:r>
            <a:r>
              <a:rPr sz="4100" spc="-205" dirty="0">
                <a:solidFill>
                  <a:srgbClr val="000000"/>
                </a:solidFill>
                <a:latin typeface="IIGOLH+Barlow SemiBold"/>
                <a:cs typeface="IIGOLH+Barlow SemiBold"/>
              </a:rPr>
              <a:t> </a:t>
            </a:r>
            <a:r>
              <a:rPr sz="41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позволяет</a:t>
            </a:r>
          </a:p>
          <a:p>
            <a:pPr marL="0" marR="0">
              <a:lnSpc>
                <a:spcPts val="5325"/>
              </a:lnSpc>
              <a:spcBef>
                <a:spcPts val="0"/>
              </a:spcBef>
              <a:spcAft>
                <a:spcPts val="0"/>
              </a:spcAft>
            </a:pPr>
            <a:r>
              <a:rPr sz="41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выпускнику</a:t>
            </a:r>
            <a:r>
              <a:rPr sz="4100" b="1" spc="-2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1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работать</a:t>
            </a:r>
            <a:r>
              <a:rPr sz="4100" b="1" spc="-2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1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в</a:t>
            </a:r>
            <a:r>
              <a:rPr sz="4100" b="1" spc="-20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1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гостиницах</a:t>
            </a:r>
            <a:r>
              <a:rPr sz="4100" b="1" spc="-2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1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и</a:t>
            </a:r>
          </a:p>
          <a:p>
            <a:pPr marL="1102667" marR="0">
              <a:lnSpc>
                <a:spcPts val="5325"/>
              </a:lnSpc>
              <a:spcBef>
                <a:spcPts val="50"/>
              </a:spcBef>
              <a:spcAft>
                <a:spcPts val="0"/>
              </a:spcAft>
            </a:pPr>
            <a:r>
              <a:rPr sz="41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туристических</a:t>
            </a:r>
            <a:r>
              <a:rPr sz="4100" b="1" spc="-2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1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комплексах</a:t>
            </a:r>
            <a:r>
              <a:rPr sz="4100" b="1" spc="-2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1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в</a:t>
            </a:r>
          </a:p>
          <a:p>
            <a:pPr marL="1769268" marR="0">
              <a:lnSpc>
                <a:spcPts val="5325"/>
              </a:lnSpc>
              <a:spcBef>
                <a:spcPts val="0"/>
              </a:spcBef>
              <a:spcAft>
                <a:spcPts val="0"/>
              </a:spcAft>
            </a:pPr>
            <a:r>
              <a:rPr sz="41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различных</a:t>
            </a:r>
            <a:r>
              <a:rPr sz="4100" b="1" spc="-2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1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должностях</a:t>
            </a:r>
            <a:r>
              <a:rPr sz="4100" dirty="0">
                <a:solidFill>
                  <a:srgbClr val="000000"/>
                </a:solidFill>
                <a:latin typeface="IIGOLH+Barlow SemiBold"/>
                <a:cs typeface="IIGOLH+Barlow SemiBold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78493" y="7817245"/>
            <a:ext cx="10864526" cy="163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57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Уникальность</a:t>
            </a:r>
            <a:r>
              <a:rPr sz="3200" b="1" spc="-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получаемых</a:t>
            </a:r>
            <a:r>
              <a:rPr sz="3200" b="1" spc="-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студентами</a:t>
            </a:r>
            <a:r>
              <a:rPr sz="3200" b="1" spc="-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знаний</a:t>
            </a:r>
            <a:r>
              <a:rPr sz="3200" b="1" spc="-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по</a:t>
            </a:r>
          </a:p>
          <a:p>
            <a:pPr marL="440233" marR="0">
              <a:lnSpc>
                <a:spcPts val="4125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специальности</a:t>
            </a:r>
            <a:r>
              <a:rPr sz="3200" b="1" spc="-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IIGOLH+Barlow SemiBold"/>
                <a:cs typeface="IIGOLH+Barlow SemiBold"/>
              </a:rPr>
              <a:t>"</a:t>
            </a:r>
            <a:r>
              <a:rPr sz="32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Гостиничное</a:t>
            </a:r>
            <a:r>
              <a:rPr sz="3200" b="1" spc="-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дело</a:t>
            </a:r>
            <a:r>
              <a:rPr sz="3200" dirty="0">
                <a:solidFill>
                  <a:srgbClr val="000000"/>
                </a:solidFill>
                <a:latin typeface="IIGOLH+Barlow SemiBold"/>
                <a:cs typeface="IIGOLH+Barlow SemiBold"/>
              </a:rPr>
              <a:t>"</a:t>
            </a:r>
            <a:r>
              <a:rPr sz="3200" spc="-159" dirty="0">
                <a:solidFill>
                  <a:srgbClr val="000000"/>
                </a:solidFill>
                <a:latin typeface="IIGOLH+Barlow SemiBold"/>
                <a:cs typeface="IIGOLH+Barlow SemiBold"/>
              </a:rPr>
              <a:t> </a:t>
            </a:r>
            <a:r>
              <a:rPr sz="32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позволяет</a:t>
            </a:r>
          </a:p>
          <a:p>
            <a:pPr marL="1185118" marR="0">
              <a:lnSpc>
                <a:spcPts val="4125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выпускникам</a:t>
            </a:r>
            <a:r>
              <a:rPr sz="3200" b="1" spc="-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существенно</a:t>
            </a:r>
            <a:r>
              <a:rPr sz="3200" b="1" spc="-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расширить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85910" y="9388870"/>
            <a:ext cx="11249685" cy="591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57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возможности</a:t>
            </a:r>
            <a:r>
              <a:rPr sz="3200" b="1" spc="-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для</a:t>
            </a:r>
            <a:r>
              <a:rPr sz="3200" b="1" spc="-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профессиональной</a:t>
            </a:r>
            <a:r>
              <a:rPr sz="3200" b="1" spc="-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мобильности</a:t>
            </a:r>
            <a:r>
              <a:rPr sz="3200" dirty="0">
                <a:solidFill>
                  <a:srgbClr val="000000"/>
                </a:solidFill>
                <a:latin typeface="IIGOLH+Barlow SemiBold"/>
                <a:cs typeface="IIGOLH+Barlow SemiBold"/>
              </a:rPr>
              <a:t>.</a:t>
            </a:r>
          </a:p>
        </p:txBody>
      </p:sp>
      <p:pic>
        <p:nvPicPr>
          <p:cNvPr id="5" name="Picture 16" descr="http://serp-koll.ru/templates/sktemplate/images/logo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240606"/>
            <a:ext cx="22987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46645" y="7102097"/>
            <a:ext cx="10951139" cy="1162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852"/>
              </a:lnSpc>
              <a:spcBef>
                <a:spcPts val="0"/>
              </a:spcBef>
              <a:spcAft>
                <a:spcPts val="0"/>
              </a:spcAft>
            </a:pPr>
            <a:r>
              <a:rPr sz="65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СПАСИБО</a:t>
            </a:r>
            <a:r>
              <a:rPr sz="6500" b="1" spc="-3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65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ЗА</a:t>
            </a:r>
            <a:r>
              <a:rPr sz="6500" b="1" spc="-3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65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ВНИМАНИЕ</a:t>
            </a:r>
            <a:r>
              <a:rPr sz="6500" dirty="0">
                <a:solidFill>
                  <a:srgbClr val="000000"/>
                </a:solidFill>
                <a:latin typeface="IIGOLH+Barlow SemiBold"/>
                <a:cs typeface="IIGOLH+Barlow SemiBold"/>
              </a:rPr>
              <a:t>!</a:t>
            </a:r>
          </a:p>
        </p:txBody>
      </p:sp>
      <p:pic>
        <p:nvPicPr>
          <p:cNvPr id="4" name="Picture 16" descr="http://serp-koll.ru/templates/sktemplate/images/logo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40" y="96590"/>
            <a:ext cx="22987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15008" y="-27295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07713" y="489323"/>
            <a:ext cx="15677247" cy="2616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68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450" b="1" dirty="0" smtClean="0">
                <a:solidFill>
                  <a:srgbClr val="000000"/>
                </a:solidFill>
                <a:latin typeface="QLNTMM+Noto Sans Bold"/>
                <a:cs typeface="QLNTMM+Noto Sans Bold"/>
              </a:rPr>
              <a:t>   </a:t>
            </a:r>
            <a:r>
              <a:rPr sz="7450" b="1" dirty="0" err="1" smtClean="0">
                <a:solidFill>
                  <a:srgbClr val="000000"/>
                </a:solidFill>
                <a:latin typeface="QLNTMM+Noto Sans Bold"/>
                <a:cs typeface="QLNTMM+Noto Sans Bold"/>
              </a:rPr>
              <a:t>Гостиничное</a:t>
            </a:r>
            <a:r>
              <a:rPr sz="7450" b="1" spc="-37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745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дело</a:t>
            </a:r>
            <a:r>
              <a:rPr sz="7450" b="1" spc="-3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745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сегодня</a:t>
            </a:r>
            <a:r>
              <a:rPr sz="7450" b="1" spc="-3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7450" dirty="0">
                <a:solidFill>
                  <a:srgbClr val="000000"/>
                </a:solidFill>
                <a:latin typeface="IIGOLH+Barlow SemiBold"/>
                <a:cs typeface="IIGOLH+Barlow SemiBold"/>
              </a:rPr>
              <a:t>-</a:t>
            </a:r>
          </a:p>
          <a:p>
            <a:pPr marL="0" marR="0">
              <a:lnSpc>
                <a:spcPts val="4416"/>
              </a:lnSpc>
              <a:spcBef>
                <a:spcPts val="984"/>
              </a:spcBef>
              <a:spcAft>
                <a:spcPts val="0"/>
              </a:spcAft>
            </a:pPr>
            <a:r>
              <a:rPr sz="3700" b="1" dirty="0">
                <a:solidFill>
                  <a:srgbClr val="000000"/>
                </a:solidFill>
                <a:latin typeface="ARGKKR+Inter Bold"/>
                <a:cs typeface="ARGKKR+Inter Bold"/>
              </a:rPr>
              <a:t>одно из самых перспективных и привлекательных</a:t>
            </a:r>
          </a:p>
          <a:p>
            <a:pPr marL="0" marR="0">
              <a:lnSpc>
                <a:spcPts val="4416"/>
              </a:lnSpc>
              <a:spcBef>
                <a:spcPts val="383"/>
              </a:spcBef>
              <a:spcAft>
                <a:spcPts val="0"/>
              </a:spcAft>
            </a:pPr>
            <a:r>
              <a:rPr sz="3700" b="1" dirty="0">
                <a:solidFill>
                  <a:srgbClr val="000000"/>
                </a:solidFill>
                <a:latin typeface="ARGKKR+Inter Bold"/>
                <a:cs typeface="ARGKKR+Inter Bold"/>
              </a:rPr>
              <a:t>направлений предпринимательской днятельности</a:t>
            </a:r>
          </a:p>
        </p:txBody>
      </p:sp>
      <p:pic>
        <p:nvPicPr>
          <p:cNvPr id="4" name="Picture 16" descr="http://serp-koll.ru/templates/sktemplate/images/logo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168598"/>
            <a:ext cx="22987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060707" y="1491299"/>
            <a:ext cx="2673653" cy="695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174"/>
              </a:lnSpc>
              <a:spcBef>
                <a:spcPts val="0"/>
              </a:spcBef>
              <a:spcAft>
                <a:spcPts val="0"/>
              </a:spcAft>
            </a:pPr>
            <a:r>
              <a:rPr sz="38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Областью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060707" y="2110424"/>
            <a:ext cx="5096120" cy="3790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174"/>
              </a:lnSpc>
              <a:spcBef>
                <a:spcPts val="0"/>
              </a:spcBef>
              <a:spcAft>
                <a:spcPts val="0"/>
              </a:spcAft>
            </a:pPr>
            <a:r>
              <a:rPr sz="38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профессиональной</a:t>
            </a:r>
          </a:p>
          <a:p>
            <a:pPr marL="0" marR="0">
              <a:lnSpc>
                <a:spcPts val="4875"/>
              </a:lnSpc>
              <a:spcBef>
                <a:spcPts val="0"/>
              </a:spcBef>
              <a:spcAft>
                <a:spcPts val="0"/>
              </a:spcAft>
            </a:pPr>
            <a:r>
              <a:rPr sz="38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деятельности</a:t>
            </a:r>
          </a:p>
          <a:p>
            <a:pPr marL="0" marR="0">
              <a:lnSpc>
                <a:spcPts val="4875"/>
              </a:lnSpc>
              <a:spcBef>
                <a:spcPts val="0"/>
              </a:spcBef>
              <a:spcAft>
                <a:spcPts val="0"/>
              </a:spcAft>
            </a:pPr>
            <a:r>
              <a:rPr sz="38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выпускников</a:t>
            </a:r>
          </a:p>
          <a:p>
            <a:pPr marL="0" marR="0">
              <a:lnSpc>
                <a:spcPts val="4875"/>
              </a:lnSpc>
              <a:spcBef>
                <a:spcPts val="0"/>
              </a:spcBef>
              <a:spcAft>
                <a:spcPts val="0"/>
              </a:spcAft>
            </a:pPr>
            <a:r>
              <a:rPr sz="38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специальности</a:t>
            </a:r>
          </a:p>
          <a:p>
            <a:pPr marL="0" marR="0">
              <a:lnSpc>
                <a:spcPts val="4875"/>
              </a:lnSpc>
              <a:spcBef>
                <a:spcPts val="0"/>
              </a:spcBef>
              <a:spcAft>
                <a:spcPts val="0"/>
              </a:spcAft>
            </a:pPr>
            <a:r>
              <a:rPr sz="3800" dirty="0">
                <a:solidFill>
                  <a:srgbClr val="000000"/>
                </a:solidFill>
                <a:latin typeface="IIGOLH+Barlow SemiBold"/>
                <a:cs typeface="IIGOLH+Barlow SemiBold"/>
              </a:rPr>
              <a:t>"</a:t>
            </a:r>
            <a:r>
              <a:rPr sz="38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Гостиничное</a:t>
            </a:r>
            <a:r>
              <a:rPr sz="3800" b="1" spc="-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8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дело</a:t>
            </a:r>
            <a:r>
              <a:rPr sz="3800" dirty="0">
                <a:solidFill>
                  <a:srgbClr val="000000"/>
                </a:solidFill>
                <a:latin typeface="IIGOLH+Barlow SemiBold"/>
                <a:cs typeface="IIGOLH+Barlow SemiBold"/>
              </a:rPr>
              <a:t>"</a:t>
            </a:r>
          </a:p>
          <a:p>
            <a:pPr marL="0" marR="0">
              <a:lnSpc>
                <a:spcPts val="4875"/>
              </a:lnSpc>
              <a:spcBef>
                <a:spcPts val="0"/>
              </a:spcBef>
              <a:spcAft>
                <a:spcPts val="0"/>
              </a:spcAft>
            </a:pPr>
            <a:r>
              <a:rPr sz="38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является</a:t>
            </a:r>
            <a:r>
              <a:rPr sz="3800" dirty="0">
                <a:solidFill>
                  <a:srgbClr val="000000"/>
                </a:solidFill>
                <a:latin typeface="IIGOLH+Barlow SemiBold"/>
                <a:cs typeface="IIGOLH+Barlow SemiBold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060707" y="6583868"/>
            <a:ext cx="6071797" cy="331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66"/>
              </a:lnSpc>
              <a:spcBef>
                <a:spcPts val="0"/>
              </a:spcBef>
              <a:spcAft>
                <a:spcPts val="0"/>
              </a:spcAft>
            </a:pPr>
            <a:r>
              <a:rPr sz="3400" dirty="0">
                <a:solidFill>
                  <a:srgbClr val="000000"/>
                </a:solidFill>
                <a:latin typeface="UWORTC+Inter Regular"/>
                <a:cs typeface="UWORTC+Inter Regular"/>
              </a:rPr>
              <a:t>-сервис</a:t>
            </a:r>
          </a:p>
          <a:p>
            <a:pPr marL="0" marR="0">
              <a:lnSpc>
                <a:spcPts val="4066"/>
              </a:lnSpc>
              <a:spcBef>
                <a:spcPts val="233"/>
              </a:spcBef>
              <a:spcAft>
                <a:spcPts val="0"/>
              </a:spcAft>
            </a:pPr>
            <a:r>
              <a:rPr sz="3400" dirty="0">
                <a:solidFill>
                  <a:srgbClr val="000000"/>
                </a:solidFill>
                <a:latin typeface="UWORTC+Inter Regular"/>
                <a:cs typeface="UWORTC+Inter Regular"/>
              </a:rPr>
              <a:t>-оказание услуг населению</a:t>
            </a:r>
          </a:p>
          <a:p>
            <a:pPr marL="0" marR="0">
              <a:lnSpc>
                <a:spcPts val="4066"/>
              </a:lnSpc>
              <a:spcBef>
                <a:spcPts val="283"/>
              </a:spcBef>
              <a:spcAft>
                <a:spcPts val="0"/>
              </a:spcAft>
            </a:pPr>
            <a:r>
              <a:rPr sz="3400" dirty="0">
                <a:solidFill>
                  <a:srgbClr val="000000"/>
                </a:solidFill>
                <a:latin typeface="UWORTC+Inter Regular"/>
                <a:cs typeface="UWORTC+Inter Regular"/>
              </a:rPr>
              <a:t>- прежде всего,</a:t>
            </a:r>
          </a:p>
          <a:p>
            <a:pPr marL="0" marR="0">
              <a:lnSpc>
                <a:spcPts val="4066"/>
              </a:lnSpc>
              <a:spcBef>
                <a:spcPts val="233"/>
              </a:spcBef>
              <a:spcAft>
                <a:spcPts val="0"/>
              </a:spcAft>
            </a:pPr>
            <a:r>
              <a:rPr sz="3400" dirty="0">
                <a:solidFill>
                  <a:srgbClr val="000000"/>
                </a:solidFill>
                <a:latin typeface="UWORTC+Inter Regular"/>
                <a:cs typeface="UWORTC+Inter Regular"/>
              </a:rPr>
              <a:t>предоставление</a:t>
            </a:r>
          </a:p>
          <a:p>
            <a:pPr marL="0" marR="0">
              <a:lnSpc>
                <a:spcPts val="4066"/>
              </a:lnSpc>
              <a:spcBef>
                <a:spcPts val="283"/>
              </a:spcBef>
              <a:spcAft>
                <a:spcPts val="0"/>
              </a:spcAft>
            </a:pPr>
            <a:r>
              <a:rPr sz="3400" dirty="0">
                <a:solidFill>
                  <a:srgbClr val="000000"/>
                </a:solidFill>
                <a:latin typeface="UWORTC+Inter Regular"/>
                <a:cs typeface="UWORTC+Inter Regular"/>
              </a:rPr>
              <a:t>персональных услуг, услуг</a:t>
            </a:r>
          </a:p>
          <a:p>
            <a:pPr marL="0" marR="0">
              <a:lnSpc>
                <a:spcPts val="4066"/>
              </a:lnSpc>
              <a:spcBef>
                <a:spcPts val="233"/>
              </a:spcBef>
              <a:spcAft>
                <a:spcPts val="0"/>
              </a:spcAft>
            </a:pPr>
            <a:r>
              <a:rPr sz="3400" dirty="0">
                <a:solidFill>
                  <a:srgbClr val="000000"/>
                </a:solidFill>
                <a:latin typeface="UWORTC+Inter Regular"/>
                <a:cs typeface="UWORTC+Inter Regular"/>
              </a:rPr>
              <a:t>гостеприимства</a:t>
            </a:r>
          </a:p>
        </p:txBody>
      </p:sp>
      <p:pic>
        <p:nvPicPr>
          <p:cNvPr id="6" name="Picture 16" descr="http://serp-koll.ru/templates/sktemplate/images/logo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0" y="88702"/>
            <a:ext cx="22987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1271" y="456630"/>
            <a:ext cx="7284818" cy="2701327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колледжа оборудованы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тренинговые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кабинеты по специальности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5" descr="l6yFF8B6nDs.jpg"/>
          <p:cNvPicPr>
            <a:picLocks noChangeAspect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" r="3801" b="4851"/>
          <a:stretch>
            <a:fillRect/>
          </a:stretch>
        </p:blipFill>
        <p:spPr bwMode="auto">
          <a:xfrm>
            <a:off x="1079104" y="2623890"/>
            <a:ext cx="7416272" cy="716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5" descr="ггстиница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224" y="1320726"/>
            <a:ext cx="7992888" cy="394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6" descr="гостиница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64" y="6017525"/>
            <a:ext cx="7992887" cy="376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http://serp-koll.ru/templates/sktemplate/images/logo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46" y="96590"/>
            <a:ext cx="22987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42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745176" y="674308"/>
            <a:ext cx="6058473" cy="2904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22"/>
              </a:lnSpc>
              <a:spcBef>
                <a:spcPts val="0"/>
              </a:spcBef>
              <a:spcAft>
                <a:spcPts val="0"/>
              </a:spcAft>
            </a:pPr>
            <a:r>
              <a:rPr sz="920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Основные</a:t>
            </a:r>
          </a:p>
          <a:p>
            <a:pPr marL="0" marR="0">
              <a:lnSpc>
                <a:spcPts val="10050"/>
              </a:lnSpc>
              <a:spcBef>
                <a:spcPts val="0"/>
              </a:spcBef>
              <a:spcAft>
                <a:spcPts val="0"/>
              </a:spcAft>
            </a:pPr>
            <a:r>
              <a:rPr sz="920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виды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45176" y="3227008"/>
            <a:ext cx="8042345" cy="1628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22"/>
              </a:lnSpc>
              <a:spcBef>
                <a:spcPts val="0"/>
              </a:spcBef>
              <a:spcAft>
                <a:spcPts val="0"/>
              </a:spcAft>
            </a:pPr>
            <a:r>
              <a:rPr sz="920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деятельности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237221" y="5592745"/>
            <a:ext cx="6606216" cy="2283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5341" marR="0">
              <a:lnSpc>
                <a:spcPts val="4630"/>
              </a:lnSpc>
              <a:spcBef>
                <a:spcPts val="0"/>
              </a:spcBef>
              <a:spcAft>
                <a:spcPts val="0"/>
              </a:spcAft>
            </a:pPr>
            <a:r>
              <a:rPr sz="340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Организация</a:t>
            </a:r>
            <a:r>
              <a:rPr sz="3400" spc="-1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и</a:t>
            </a:r>
            <a:r>
              <a:rPr sz="3400" spc="-1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контроль</a:t>
            </a:r>
          </a:p>
          <a:p>
            <a:pPr marL="820191" marR="0">
              <a:lnSpc>
                <a:spcPts val="4349"/>
              </a:lnSpc>
              <a:spcBef>
                <a:spcPts val="50"/>
              </a:spcBef>
              <a:spcAft>
                <a:spcPts val="0"/>
              </a:spcAft>
            </a:pPr>
            <a:r>
              <a:rPr sz="340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текущей</a:t>
            </a:r>
            <a:r>
              <a:rPr sz="3400" spc="-1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деятельности</a:t>
            </a:r>
          </a:p>
          <a:p>
            <a:pPr marL="0" marR="0">
              <a:lnSpc>
                <a:spcPts val="4350"/>
              </a:lnSpc>
              <a:spcBef>
                <a:spcPts val="0"/>
              </a:spcBef>
              <a:spcAft>
                <a:spcPts val="0"/>
              </a:spcAft>
            </a:pPr>
            <a:r>
              <a:rPr sz="340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сотрудников</a:t>
            </a:r>
            <a:r>
              <a:rPr sz="3400" spc="-1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службы</a:t>
            </a:r>
            <a:r>
              <a:rPr sz="3400" spc="-1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приема</a:t>
            </a:r>
            <a:r>
              <a:rPr sz="3400" spc="-1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и</a:t>
            </a:r>
          </a:p>
          <a:p>
            <a:pPr marL="1870174" marR="0">
              <a:lnSpc>
                <a:spcPts val="4350"/>
              </a:lnSpc>
              <a:spcBef>
                <a:spcPts val="0"/>
              </a:spcBef>
              <a:spcAft>
                <a:spcPts val="0"/>
              </a:spcAft>
            </a:pPr>
            <a:r>
              <a:rPr sz="340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размещения</a:t>
            </a:r>
          </a:p>
        </p:txBody>
      </p:sp>
      <p:pic>
        <p:nvPicPr>
          <p:cNvPr id="6" name="Picture 16" descr="http://serp-koll.ru/templates/sktemplate/images/logo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168598"/>
            <a:ext cx="22987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11988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7307" y="2090347"/>
            <a:ext cx="5162859" cy="24731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23"/>
              </a:lnSpc>
              <a:spcBef>
                <a:spcPts val="0"/>
              </a:spcBef>
              <a:spcAft>
                <a:spcPts val="0"/>
              </a:spcAft>
            </a:pPr>
            <a:r>
              <a:rPr sz="7800" dirty="0">
                <a:solidFill>
                  <a:srgbClr val="F4F4F4"/>
                </a:solidFill>
                <a:latin typeface="FLQTDR+Noto Sans Regular"/>
                <a:cs typeface="FLQTDR+Noto Sans Regular"/>
              </a:rPr>
              <a:t>Основные</a:t>
            </a:r>
          </a:p>
          <a:p>
            <a:pPr marL="0" marR="0">
              <a:lnSpc>
                <a:spcPts val="8550"/>
              </a:lnSpc>
              <a:spcBef>
                <a:spcPts val="0"/>
              </a:spcBef>
              <a:spcAft>
                <a:spcPts val="0"/>
              </a:spcAft>
            </a:pPr>
            <a:r>
              <a:rPr sz="7800" dirty="0">
                <a:solidFill>
                  <a:srgbClr val="F4F4F4"/>
                </a:solidFill>
                <a:latin typeface="FLQTDR+Noto Sans Regular"/>
                <a:cs typeface="FLQTDR+Noto Sans Regular"/>
              </a:rPr>
              <a:t>виды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7307" y="4262047"/>
            <a:ext cx="6845889" cy="13872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23"/>
              </a:lnSpc>
              <a:spcBef>
                <a:spcPts val="0"/>
              </a:spcBef>
              <a:spcAft>
                <a:spcPts val="0"/>
              </a:spcAft>
            </a:pPr>
            <a:r>
              <a:rPr sz="7800" dirty="0">
                <a:solidFill>
                  <a:srgbClr val="F4F4F4"/>
                </a:solidFill>
                <a:latin typeface="FLQTDR+Noto Sans Regular"/>
                <a:cs typeface="FLQTDR+Noto Sans Regular"/>
              </a:rPr>
              <a:t>деятельности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35888" y="5647353"/>
            <a:ext cx="10032360" cy="3116238"/>
          </a:xfrm>
          <a:prstGeom prst="rect">
            <a:avLst/>
          </a:prstGeom>
        </p:spPr>
        <p:txBody>
          <a:bodyPr vert="horz" wrap="square" lIns="0" tIns="0" rIns="0" bIns="0" numCol="2" rtlCol="0">
            <a:spAutoFit/>
          </a:bodyPr>
          <a:lstStyle/>
          <a:p>
            <a:pPr>
              <a:lnSpc>
                <a:spcPts val="5056"/>
              </a:lnSpc>
            </a:pPr>
            <a:r>
              <a:rPr lang="ru-RU" sz="2000" dirty="0">
                <a:solidFill>
                  <a:srgbClr val="000000"/>
                </a:solidFill>
                <a:latin typeface="IIGOLH+Barlow SemiBold"/>
                <a:cs typeface="IIGOLH+Barlow SemiBold"/>
              </a:rPr>
              <a:t>-</a:t>
            </a:r>
            <a:r>
              <a:rPr lang="ru-RU" sz="20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Организация</a:t>
            </a:r>
            <a:r>
              <a:rPr lang="ru-RU" sz="2000" b="1" spc="-1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и</a:t>
            </a:r>
          </a:p>
          <a:p>
            <a:pPr>
              <a:lnSpc>
                <a:spcPts val="4800"/>
              </a:lnSpc>
            </a:pPr>
            <a:r>
              <a:rPr lang="ru-RU" sz="20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контроль</a:t>
            </a:r>
            <a:r>
              <a:rPr lang="ru-RU" sz="2000" b="1" spc="-1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текущей</a:t>
            </a:r>
          </a:p>
          <a:p>
            <a:pPr>
              <a:lnSpc>
                <a:spcPts val="4800"/>
              </a:lnSpc>
            </a:pPr>
            <a:r>
              <a:rPr lang="ru-RU" sz="20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деятельности</a:t>
            </a:r>
          </a:p>
          <a:p>
            <a:pPr>
              <a:lnSpc>
                <a:spcPts val="5056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QLNTMM+Noto Sans Bold"/>
                <a:cs typeface="QLNTMM+Noto Sans Bold"/>
              </a:rPr>
              <a:t>с</a:t>
            </a:r>
            <a:r>
              <a:rPr sz="2000" b="1" dirty="0" err="1" smtClean="0">
                <a:solidFill>
                  <a:srgbClr val="000000"/>
                </a:solidFill>
                <a:latin typeface="QLNTMM+Noto Sans Bold"/>
                <a:cs typeface="QLNTMM+Noto Sans Bold"/>
              </a:rPr>
              <a:t>отрудников</a:t>
            </a:r>
            <a:r>
              <a:rPr lang="ru-RU" sz="2000" b="1" dirty="0" smtClean="0">
                <a:solidFill>
                  <a:srgbClr val="000000"/>
                </a:solidFill>
                <a:latin typeface="QLNTMM+Noto Sans Bold"/>
                <a:cs typeface="QLNTMM+Noto Sans Bold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службы</a:t>
            </a:r>
            <a:r>
              <a:rPr lang="ru-RU" sz="2000" b="1" spc="-1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QLNTMM+Noto Sans Bold"/>
                <a:cs typeface="QLNTMM+Noto Sans Bold"/>
              </a:rPr>
              <a:t>питания</a:t>
            </a:r>
          </a:p>
          <a:p>
            <a:pPr>
              <a:lnSpc>
                <a:spcPts val="4459"/>
              </a:lnSpc>
            </a:pPr>
            <a:endParaRPr lang="ru-RU" sz="2000" spc="10" dirty="0">
              <a:solidFill>
                <a:srgbClr val="000000"/>
              </a:solidFill>
              <a:latin typeface="IIGOLH+Barlow SemiBold"/>
              <a:cs typeface="IIGOLH+Barlow SemiBold"/>
            </a:endParaRPr>
          </a:p>
          <a:p>
            <a:pPr>
              <a:lnSpc>
                <a:spcPts val="4459"/>
              </a:lnSpc>
            </a:pPr>
            <a:r>
              <a:rPr lang="ru-RU" sz="2000" spc="10" dirty="0" smtClean="0">
                <a:solidFill>
                  <a:srgbClr val="000000"/>
                </a:solidFill>
                <a:latin typeface="IIGOLH+Barlow SemiBold"/>
                <a:cs typeface="IIGOLH+Barlow SemiBold"/>
              </a:rPr>
              <a:t>-</a:t>
            </a:r>
            <a:r>
              <a:rPr lang="ru-RU" sz="2000" b="1" spc="16" dirty="0">
                <a:solidFill>
                  <a:srgbClr val="000000"/>
                </a:solidFill>
                <a:latin typeface="QLNTMM+Noto Sans Bold"/>
                <a:cs typeface="QLNTMM+Noto Sans Bold"/>
              </a:rPr>
              <a:t>Организация</a:t>
            </a:r>
            <a:r>
              <a:rPr lang="ru-RU" sz="2000" b="1" spc="-1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и </a:t>
            </a:r>
            <a:r>
              <a:rPr lang="ru-RU" sz="2000" b="1" spc="15" dirty="0">
                <a:solidFill>
                  <a:srgbClr val="000000"/>
                </a:solidFill>
                <a:latin typeface="QLNTMM+Noto Sans Bold"/>
                <a:cs typeface="QLNTMM+Noto Sans Bold"/>
              </a:rPr>
              <a:t>контроль</a:t>
            </a:r>
            <a:r>
              <a:rPr lang="ru-RU" sz="2000" b="1" spc="-1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16" dirty="0">
                <a:solidFill>
                  <a:srgbClr val="000000"/>
                </a:solidFill>
                <a:latin typeface="QLNTMM+Noto Sans Bold"/>
                <a:cs typeface="QLNTMM+Noto Sans Bold"/>
              </a:rPr>
              <a:t>текущей</a:t>
            </a:r>
          </a:p>
          <a:p>
            <a:pPr>
              <a:lnSpc>
                <a:spcPts val="4459"/>
              </a:lnSpc>
            </a:pPr>
            <a:r>
              <a:rPr lang="ru-RU" sz="2000" b="1" spc="15" dirty="0">
                <a:solidFill>
                  <a:srgbClr val="000000"/>
                </a:solidFill>
                <a:latin typeface="QLNTMM+Noto Sans Bold"/>
                <a:cs typeface="QLNTMM+Noto Sans Bold"/>
              </a:rPr>
              <a:t>деятельности сотрудников</a:t>
            </a:r>
            <a:r>
              <a:rPr lang="ru-RU" sz="2000" b="1" spc="-1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16" dirty="0">
                <a:solidFill>
                  <a:srgbClr val="000000"/>
                </a:solidFill>
                <a:latin typeface="QLNTMM+Noto Sans Bold"/>
                <a:cs typeface="QLNTMM+Noto Sans Bold"/>
              </a:rPr>
              <a:t>службы</a:t>
            </a:r>
          </a:p>
          <a:p>
            <a:pPr>
              <a:lnSpc>
                <a:spcPts val="4200"/>
              </a:lnSpc>
            </a:pPr>
            <a:r>
              <a:rPr lang="ru-RU" sz="2000" b="1" spc="16" dirty="0">
                <a:solidFill>
                  <a:srgbClr val="000000"/>
                </a:solidFill>
                <a:latin typeface="QLNTMM+Noto Sans Bold"/>
                <a:cs typeface="QLNTMM+Noto Sans Bold"/>
              </a:rPr>
              <a:t>обслуживания</a:t>
            </a:r>
            <a:r>
              <a:rPr lang="ru-RU" sz="2000" b="1" spc="-1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и </a:t>
            </a:r>
            <a:r>
              <a:rPr lang="ru-RU" sz="2000" b="1" spc="15" dirty="0">
                <a:solidFill>
                  <a:srgbClr val="000000"/>
                </a:solidFill>
                <a:latin typeface="QLNTMM+Noto Sans Bold"/>
                <a:cs typeface="QLNTMM+Noto Sans Bold"/>
              </a:rPr>
              <a:t>Эксплуатации номерного</a:t>
            </a:r>
            <a:r>
              <a:rPr lang="ru-RU" sz="2000" b="1" spc="-1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17" dirty="0" smtClean="0">
                <a:solidFill>
                  <a:srgbClr val="000000"/>
                </a:solidFill>
                <a:latin typeface="QLNTMM+Noto Sans Bold"/>
                <a:cs typeface="QLNTMM+Noto Sans Bold"/>
              </a:rPr>
              <a:t>фонда</a:t>
            </a:r>
            <a:endParaRPr lang="ru-RU" sz="2000" b="1" spc="17" dirty="0">
              <a:solidFill>
                <a:srgbClr val="000000"/>
              </a:solidFill>
              <a:latin typeface="QLNTMM+Noto Sans Bold"/>
              <a:cs typeface="QLNTMM+Noto Sans 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49222" y="8667824"/>
            <a:ext cx="7236328" cy="1051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713" marR="0">
              <a:lnSpc>
                <a:spcPts val="408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IIGOLH+Barlow SemiBold"/>
                <a:cs typeface="IIGOLH+Barlow SemiBold"/>
              </a:rPr>
              <a:t>-</a:t>
            </a:r>
            <a:r>
              <a:rPr sz="20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Организация</a:t>
            </a:r>
            <a:r>
              <a:rPr sz="2000" b="1" spc="-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и</a:t>
            </a:r>
            <a:r>
              <a:rPr sz="2000" b="1" spc="-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0000"/>
                </a:solidFill>
                <a:latin typeface="QLNTMM+Noto Sans Bold"/>
                <a:cs typeface="QLNTMM+Noto Sans Bold"/>
              </a:rPr>
              <a:t>контроль</a:t>
            </a:r>
            <a:r>
              <a:rPr sz="2000" b="1" spc="-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000000"/>
                </a:solidFill>
                <a:latin typeface="QLNTMM+Noto Sans Bold"/>
                <a:cs typeface="QLNTMM+Noto Sans Bold"/>
              </a:rPr>
              <a:t>текущей</a:t>
            </a:r>
            <a:r>
              <a:rPr lang="ru-RU" sz="2000" b="1" dirty="0" smtClean="0">
                <a:solidFill>
                  <a:srgbClr val="000000"/>
                </a:solidFill>
                <a:latin typeface="QLNTMM+Noto Sans Bold"/>
                <a:cs typeface="QLNTMM+Noto Sans Bold"/>
              </a:rPr>
              <a:t> </a:t>
            </a:r>
            <a:r>
              <a:rPr sz="2000" b="1" dirty="0" err="1" smtClean="0">
                <a:solidFill>
                  <a:srgbClr val="000000"/>
                </a:solidFill>
                <a:latin typeface="QLNTMM+Noto Sans Bold"/>
                <a:cs typeface="QLNTMM+Noto Sans Bold"/>
              </a:rPr>
              <a:t>деятельности</a:t>
            </a:r>
            <a:r>
              <a:rPr sz="2000" b="1" spc="-1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0000"/>
                </a:solidFill>
                <a:latin typeface="QLNTMM+Noto Sans Bold"/>
                <a:cs typeface="QLNTMM+Noto Sans Bold"/>
              </a:rPr>
              <a:t>сотрудников</a:t>
            </a:r>
            <a:r>
              <a:rPr sz="2000" b="1" spc="-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000000"/>
                </a:solidFill>
                <a:latin typeface="QLNTMM+Noto Sans Bold"/>
                <a:cs typeface="QLNTMM+Noto Sans Bold"/>
              </a:rPr>
              <a:t>службы</a:t>
            </a:r>
            <a:r>
              <a:rPr lang="ru-RU" sz="2000" b="1" dirty="0" smtClean="0">
                <a:solidFill>
                  <a:srgbClr val="000000"/>
                </a:solidFill>
                <a:latin typeface="QLNTMM+Noto Sans Bold"/>
                <a:cs typeface="QLNTMM+Noto Sans Bold"/>
              </a:rPr>
              <a:t> </a:t>
            </a:r>
            <a:r>
              <a:rPr sz="2000" b="1" dirty="0" err="1" smtClean="0">
                <a:solidFill>
                  <a:srgbClr val="000000"/>
                </a:solidFill>
                <a:latin typeface="QLNTMM+Noto Sans Bold"/>
                <a:cs typeface="QLNTMM+Noto Sans Bold"/>
              </a:rPr>
              <a:t>бронирования</a:t>
            </a:r>
            <a:r>
              <a:rPr sz="2000" b="1" spc="-1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и</a:t>
            </a:r>
            <a:r>
              <a:rPr sz="2000" b="1" spc="-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продаж</a:t>
            </a:r>
          </a:p>
        </p:txBody>
      </p:sp>
      <p:pic>
        <p:nvPicPr>
          <p:cNvPr id="12" name="Picture 16" descr="http://serp-koll.ru/templates/sktemplate/images/logo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22987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Картинки по запросу серпуховский колледж администрирование отел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0" t="8400" r="14601" b="3401"/>
          <a:stretch>
            <a:fillRect/>
          </a:stretch>
        </p:blipFill>
        <p:spPr bwMode="auto">
          <a:xfrm>
            <a:off x="8648036" y="245588"/>
            <a:ext cx="9008064" cy="540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06434" y="240606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51312" y="970509"/>
            <a:ext cx="9852741" cy="92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945"/>
              </a:lnSpc>
              <a:spcBef>
                <a:spcPts val="0"/>
              </a:spcBef>
              <a:spcAft>
                <a:spcPts val="0"/>
              </a:spcAft>
            </a:pPr>
            <a:r>
              <a:rPr sz="5100" b="1" dirty="0" smtClean="0">
                <a:solidFill>
                  <a:srgbClr val="000000"/>
                </a:solidFill>
                <a:latin typeface="QLNTMM+Noto Sans Bold"/>
                <a:cs typeface="QLNTMM+Noto Sans Bold"/>
              </a:rPr>
              <a:t>ПРОФЕСИОНАЛЬНО</a:t>
            </a:r>
            <a:r>
              <a:rPr sz="5100" b="1" spc="-25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5100" b="1" dirty="0" smtClean="0">
                <a:solidFill>
                  <a:srgbClr val="000000"/>
                </a:solidFill>
                <a:latin typeface="QLNTMM+Noto Sans Bold"/>
                <a:cs typeface="QLNTMM+Noto Sans Bold"/>
              </a:rPr>
              <a:t>ВАЖНЫЕ</a:t>
            </a:r>
            <a:endParaRPr sz="5100" b="1" dirty="0">
              <a:solidFill>
                <a:srgbClr val="000000"/>
              </a:solidFill>
              <a:latin typeface="QLNTMM+Noto Sans Bold"/>
              <a:cs typeface="QLNTMM+Noto Sans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3693" y="1805139"/>
            <a:ext cx="3767977" cy="92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945"/>
              </a:lnSpc>
              <a:spcBef>
                <a:spcPts val="0"/>
              </a:spcBef>
              <a:spcAft>
                <a:spcPts val="0"/>
              </a:spcAft>
            </a:pPr>
            <a:r>
              <a:rPr sz="51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КАЧЕСТВА</a:t>
            </a:r>
            <a:r>
              <a:rPr sz="5100" dirty="0">
                <a:solidFill>
                  <a:srgbClr val="000000"/>
                </a:solidFill>
                <a:latin typeface="IIGOLH+Barlow SemiBold"/>
                <a:cs typeface="IIGOLH+Barlow SemiBold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25984" y="3175136"/>
            <a:ext cx="4247689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56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0000"/>
                </a:solidFill>
                <a:latin typeface="KIUTUK+Barlow Medium"/>
                <a:cs typeface="KIUTUK+Barlow Medium"/>
              </a:rPr>
              <a:t>-</a:t>
            </a:r>
            <a:r>
              <a:rPr sz="3550" spc="1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ОПЕРАТИВНОСТЬ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28700" y="3756161"/>
            <a:ext cx="5982891" cy="654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56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0000"/>
                </a:solidFill>
                <a:latin typeface="KIUTUK+Barlow Medium"/>
                <a:cs typeface="KIUTUK+Barlow Medium"/>
              </a:rPr>
              <a:t>-</a:t>
            </a:r>
            <a:r>
              <a:rPr sz="3550" spc="1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КОММУНИКАБЕЛЬНОСТЬ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28700" y="4337186"/>
            <a:ext cx="5985607" cy="654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56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0000"/>
                </a:solidFill>
                <a:latin typeface="KIUTUK+Barlow Medium"/>
                <a:cs typeface="KIUTUK+Barlow Medium"/>
              </a:rPr>
              <a:t>-</a:t>
            </a:r>
            <a:r>
              <a:rPr sz="3550" spc="1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СТРЕССОУСТОЙЧИВОСТЬ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28700" y="4918211"/>
            <a:ext cx="9964618" cy="1816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56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0000"/>
                </a:solidFill>
                <a:latin typeface="KIUTUK+Barlow Medium"/>
                <a:cs typeface="KIUTUK+Barlow Medium"/>
              </a:rPr>
              <a:t>-</a:t>
            </a:r>
            <a:r>
              <a:rPr sz="3550" spc="11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УМЕНИЕ</a:t>
            </a:r>
            <a:r>
              <a:rPr sz="3550" spc="-1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550" spc="1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УСТАНАВЛИВАТЬ</a:t>
            </a:r>
            <a:r>
              <a:rPr sz="3550" spc="-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550" spc="11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ДЕЛОВЫЕ</a:t>
            </a:r>
            <a:r>
              <a:rPr sz="3550" spc="-1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55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СВЯЗИ</a:t>
            </a:r>
          </a:p>
          <a:p>
            <a:pPr marL="0" marR="0">
              <a:lnSpc>
                <a:spcPts val="4575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0000"/>
                </a:solidFill>
                <a:latin typeface="KIUTUK+Barlow Medium"/>
                <a:cs typeface="KIUTUK+Barlow Medium"/>
              </a:rPr>
              <a:t>-</a:t>
            </a:r>
            <a:r>
              <a:rPr sz="3550" spc="1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ВЫСОКАЯ</a:t>
            </a:r>
            <a:r>
              <a:rPr sz="3550" spc="-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550" spc="1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ОРГАНИЗОВАННОСТЬ</a:t>
            </a:r>
            <a:r>
              <a:rPr sz="3550" dirty="0">
                <a:solidFill>
                  <a:srgbClr val="000000"/>
                </a:solidFill>
                <a:latin typeface="KIUTUK+Barlow Medium"/>
                <a:cs typeface="KIUTUK+Barlow Medium"/>
              </a:rPr>
              <a:t>,</a:t>
            </a:r>
          </a:p>
          <a:p>
            <a:pPr marL="0" marR="0">
              <a:lnSpc>
                <a:spcPts val="4575"/>
              </a:lnSpc>
              <a:spcBef>
                <a:spcPts val="0"/>
              </a:spcBef>
              <a:spcAft>
                <a:spcPts val="0"/>
              </a:spcAft>
            </a:pPr>
            <a:r>
              <a:rPr sz="3550" spc="1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САМОКОНТРОЛЬ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28700" y="6661286"/>
            <a:ext cx="10369806" cy="1816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56"/>
              </a:lnSpc>
              <a:spcBef>
                <a:spcPts val="0"/>
              </a:spcBef>
              <a:spcAft>
                <a:spcPts val="0"/>
              </a:spcAft>
            </a:pPr>
            <a:r>
              <a:rPr sz="3550" spc="10" dirty="0" smtClean="0">
                <a:solidFill>
                  <a:srgbClr val="000000"/>
                </a:solidFill>
                <a:latin typeface="FLQTDR+Noto Sans Regular"/>
                <a:cs typeface="FLQTDR+Noto Sans Regular"/>
              </a:rPr>
              <a:t>АНАЛИТИЧЕСКИЕ</a:t>
            </a:r>
            <a:r>
              <a:rPr sz="3550" spc="-176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550" spc="1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СПОСОБНОСТИ</a:t>
            </a:r>
          </a:p>
          <a:p>
            <a:pPr marL="0" marR="0">
              <a:lnSpc>
                <a:spcPts val="4575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0000"/>
                </a:solidFill>
                <a:latin typeface="KIUTUK+Barlow Medium"/>
                <a:cs typeface="KIUTUK+Barlow Medium"/>
              </a:rPr>
              <a:t>-</a:t>
            </a:r>
            <a:r>
              <a:rPr sz="3550" spc="1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ЭНЕРГИЧНОСТЬ</a:t>
            </a:r>
            <a:r>
              <a:rPr sz="3550" spc="-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55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И</a:t>
            </a:r>
            <a:r>
              <a:rPr sz="3550" spc="-1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550" spc="1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ОРИЕНТИРОВАННОСТЬ</a:t>
            </a:r>
            <a:r>
              <a:rPr sz="3550" spc="-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550" spc="11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НА</a:t>
            </a:r>
          </a:p>
          <a:p>
            <a:pPr marL="0" marR="0">
              <a:lnSpc>
                <a:spcPts val="4575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РАБОТУ</a:t>
            </a:r>
            <a:r>
              <a:rPr sz="3550" spc="-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550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С</a:t>
            </a:r>
            <a:r>
              <a:rPr sz="3550" spc="-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550" spc="12" dirty="0">
                <a:solidFill>
                  <a:srgbClr val="000000"/>
                </a:solidFill>
                <a:latin typeface="FLQTDR+Noto Sans Regular"/>
                <a:cs typeface="FLQTDR+Noto Sans Regular"/>
              </a:rPr>
              <a:t>ЛЮДЬМИ</a:t>
            </a:r>
          </a:p>
        </p:txBody>
      </p:sp>
      <p:pic>
        <p:nvPicPr>
          <p:cNvPr id="10" name="Picture 16" descr="http://serp-koll.ru/templates/sktemplate/images/logo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55" y="379874"/>
            <a:ext cx="22987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9449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52774" y="368489"/>
            <a:ext cx="11824895" cy="1432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77"/>
              </a:lnSpc>
              <a:spcBef>
                <a:spcPts val="0"/>
              </a:spcBef>
              <a:spcAft>
                <a:spcPts val="0"/>
              </a:spcAft>
            </a:pPr>
            <a:r>
              <a:rPr sz="805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ПЕРЕЧЕНЬ</a:t>
            </a:r>
            <a:r>
              <a:rPr sz="8050" b="1" spc="-4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5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КЛЮЧЕВЫХ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59920" y="1489884"/>
            <a:ext cx="5810723" cy="1432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77"/>
              </a:lnSpc>
              <a:spcBef>
                <a:spcPts val="0"/>
              </a:spcBef>
              <a:spcAft>
                <a:spcPts val="0"/>
              </a:spcAft>
            </a:pPr>
            <a:r>
              <a:rPr sz="805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НАВЫКОВ</a:t>
            </a:r>
            <a:r>
              <a:rPr sz="8050" dirty="0">
                <a:solidFill>
                  <a:srgbClr val="000000"/>
                </a:solidFill>
                <a:latin typeface="IIGOLH+Barlow SemiBold"/>
                <a:cs typeface="IIGOLH+Barlow SemiBold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5778" y="3561475"/>
            <a:ext cx="10116807" cy="698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201"/>
              </a:lnSpc>
              <a:spcBef>
                <a:spcPts val="0"/>
              </a:spcBef>
              <a:spcAft>
                <a:spcPts val="0"/>
              </a:spcAft>
            </a:pPr>
            <a:r>
              <a:rPr sz="3800" dirty="0">
                <a:solidFill>
                  <a:srgbClr val="000000"/>
                </a:solidFill>
                <a:latin typeface="IIGOLH+Barlow SemiBold"/>
                <a:cs typeface="IIGOLH+Barlow SemiBold"/>
              </a:rPr>
              <a:t>-</a:t>
            </a:r>
            <a:r>
              <a:rPr sz="3800" b="1" spc="12" dirty="0">
                <a:solidFill>
                  <a:srgbClr val="000000"/>
                </a:solidFill>
                <a:latin typeface="QLNTMM+Noto Sans Bold"/>
                <a:cs typeface="QLNTMM+Noto Sans Bold"/>
              </a:rPr>
              <a:t>эффективно</a:t>
            </a:r>
            <a:r>
              <a:rPr sz="3800" b="1" spc="-1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800" b="1" spc="11" dirty="0">
                <a:solidFill>
                  <a:srgbClr val="000000"/>
                </a:solidFill>
                <a:latin typeface="QLNTMM+Noto Sans Bold"/>
                <a:cs typeface="QLNTMM+Noto Sans Bold"/>
              </a:rPr>
              <a:t>справляться</a:t>
            </a:r>
            <a:r>
              <a:rPr sz="3800" b="1" spc="-1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8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с</a:t>
            </a:r>
            <a:r>
              <a:rPr sz="3800" b="1" spc="-1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800" b="1" spc="13" dirty="0">
                <a:solidFill>
                  <a:srgbClr val="000000"/>
                </a:solidFill>
                <a:latin typeface="QLNTMM+Noto Sans Bold"/>
                <a:cs typeface="QLNTMM+Noto Sans Bold"/>
              </a:rPr>
              <a:t>штатным</a:t>
            </a:r>
            <a:r>
              <a:rPr sz="3800" b="1" spc="-1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8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5778" y="4190125"/>
            <a:ext cx="10714168" cy="4470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201"/>
              </a:lnSpc>
              <a:spcBef>
                <a:spcPts val="0"/>
              </a:spcBef>
              <a:spcAft>
                <a:spcPts val="0"/>
              </a:spcAft>
            </a:pPr>
            <a:r>
              <a:rPr sz="3800" b="1" spc="12" dirty="0">
                <a:solidFill>
                  <a:srgbClr val="000000"/>
                </a:solidFill>
                <a:latin typeface="QLNTMM+Noto Sans Bold"/>
                <a:cs typeface="QLNTMM+Noto Sans Bold"/>
              </a:rPr>
              <a:t>экстраординарными</a:t>
            </a:r>
            <a:r>
              <a:rPr sz="3800" b="1" spc="-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800" b="1" spc="12" dirty="0">
                <a:solidFill>
                  <a:srgbClr val="000000"/>
                </a:solidFill>
                <a:latin typeface="QLNTMM+Noto Sans Bold"/>
                <a:cs typeface="QLNTMM+Noto Sans Bold"/>
              </a:rPr>
              <a:t>ситуациями</a:t>
            </a:r>
            <a:r>
              <a:rPr sz="3800" dirty="0">
                <a:solidFill>
                  <a:srgbClr val="000000"/>
                </a:solidFill>
                <a:latin typeface="IIGOLH+Barlow SemiBold"/>
                <a:cs typeface="IIGOLH+Barlow SemiBold"/>
              </a:rPr>
              <a:t>;</a:t>
            </a:r>
          </a:p>
          <a:p>
            <a:pPr marL="0" marR="0">
              <a:lnSpc>
                <a:spcPts val="4950"/>
              </a:lnSpc>
              <a:spcBef>
                <a:spcPts val="0"/>
              </a:spcBef>
              <a:spcAft>
                <a:spcPts val="0"/>
              </a:spcAft>
            </a:pPr>
            <a:r>
              <a:rPr sz="3800" dirty="0">
                <a:solidFill>
                  <a:srgbClr val="000000"/>
                </a:solidFill>
                <a:latin typeface="IIGOLH+Barlow SemiBold"/>
                <a:cs typeface="IIGOLH+Barlow SemiBold"/>
              </a:rPr>
              <a:t>-</a:t>
            </a:r>
            <a:r>
              <a:rPr sz="3800" b="1" spc="11" dirty="0">
                <a:solidFill>
                  <a:srgbClr val="000000"/>
                </a:solidFill>
                <a:latin typeface="QLNTMM+Noto Sans Bold"/>
                <a:cs typeface="QLNTMM+Noto Sans Bold"/>
              </a:rPr>
              <a:t>исполнить</a:t>
            </a:r>
            <a:r>
              <a:rPr sz="3800" b="1" spc="-1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800" b="1" spc="12" dirty="0">
                <a:solidFill>
                  <a:srgbClr val="000000"/>
                </a:solidFill>
                <a:latin typeface="QLNTMM+Noto Sans Bold"/>
                <a:cs typeface="QLNTMM+Noto Sans Bold"/>
              </a:rPr>
              <a:t>офисное</a:t>
            </a:r>
            <a:r>
              <a:rPr sz="3800" b="1" spc="-1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800" b="1" spc="11" dirty="0">
                <a:solidFill>
                  <a:srgbClr val="000000"/>
                </a:solidFill>
                <a:latin typeface="QLNTMM+Noto Sans Bold"/>
                <a:cs typeface="QLNTMM+Noto Sans Bold"/>
              </a:rPr>
              <a:t>оборудование</a:t>
            </a:r>
            <a:r>
              <a:rPr sz="3800" b="1" spc="-1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800" b="1" dirty="0">
                <a:solidFill>
                  <a:srgbClr val="000000"/>
                </a:solidFill>
                <a:latin typeface="QLNTMM+Noto Sans Bold"/>
                <a:cs typeface="QLNTMM+Noto Sans Bold"/>
              </a:rPr>
              <a:t>и</a:t>
            </a:r>
          </a:p>
          <a:p>
            <a:pPr marL="0" marR="0">
              <a:lnSpc>
                <a:spcPts val="4950"/>
              </a:lnSpc>
              <a:spcBef>
                <a:spcPts val="0"/>
              </a:spcBef>
              <a:spcAft>
                <a:spcPts val="0"/>
              </a:spcAft>
            </a:pPr>
            <a:r>
              <a:rPr sz="3800" b="1" spc="12" dirty="0">
                <a:solidFill>
                  <a:srgbClr val="000000"/>
                </a:solidFill>
                <a:latin typeface="QLNTMM+Noto Sans Bold"/>
                <a:cs typeface="QLNTMM+Noto Sans Bold"/>
              </a:rPr>
              <a:t>программное</a:t>
            </a:r>
            <a:r>
              <a:rPr sz="3800" b="1" spc="-1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800" b="1" spc="11" dirty="0">
                <a:solidFill>
                  <a:srgbClr val="000000"/>
                </a:solidFill>
                <a:latin typeface="QLNTMM+Noto Sans Bold"/>
                <a:cs typeface="QLNTMM+Noto Sans Bold"/>
              </a:rPr>
              <a:t>обеспечение</a:t>
            </a:r>
            <a:r>
              <a:rPr sz="3800" dirty="0">
                <a:solidFill>
                  <a:srgbClr val="000000"/>
                </a:solidFill>
                <a:latin typeface="IIGOLH+Barlow SemiBold"/>
                <a:cs typeface="IIGOLH+Barlow SemiBold"/>
              </a:rPr>
              <a:t>,</a:t>
            </a:r>
            <a:r>
              <a:rPr sz="3800" spc="-182" dirty="0">
                <a:solidFill>
                  <a:srgbClr val="000000"/>
                </a:solidFill>
                <a:latin typeface="IIGOLH+Barlow SemiBold"/>
                <a:cs typeface="IIGOLH+Barlow SemiBold"/>
              </a:rPr>
              <a:t> </a:t>
            </a:r>
            <a:r>
              <a:rPr sz="3800" b="1" spc="12" dirty="0">
                <a:solidFill>
                  <a:srgbClr val="000000"/>
                </a:solidFill>
                <a:latin typeface="QLNTMM+Noto Sans Bold"/>
                <a:cs typeface="QLNTMM+Noto Sans Bold"/>
              </a:rPr>
              <a:t>необходимое</a:t>
            </a:r>
          </a:p>
          <a:p>
            <a:pPr marL="0" marR="0">
              <a:lnSpc>
                <a:spcPts val="4950"/>
              </a:lnSpc>
              <a:spcBef>
                <a:spcPts val="0"/>
              </a:spcBef>
              <a:spcAft>
                <a:spcPts val="0"/>
              </a:spcAft>
            </a:pPr>
            <a:r>
              <a:rPr sz="3800" b="1" spc="12" dirty="0">
                <a:solidFill>
                  <a:srgbClr val="000000"/>
                </a:solidFill>
                <a:latin typeface="QLNTMM+Noto Sans Bold"/>
                <a:cs typeface="QLNTMM+Noto Sans Bold"/>
              </a:rPr>
              <a:t>для</a:t>
            </a:r>
            <a:r>
              <a:rPr sz="3800" b="1" spc="-1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800" b="1" spc="11" dirty="0">
                <a:solidFill>
                  <a:srgbClr val="000000"/>
                </a:solidFill>
                <a:latin typeface="QLNTMM+Noto Sans Bold"/>
                <a:cs typeface="QLNTMM+Noto Sans Bold"/>
              </a:rPr>
              <a:t>осуществления</a:t>
            </a:r>
            <a:r>
              <a:rPr sz="3800" b="1" spc="-1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800" b="1" spc="11" dirty="0">
                <a:solidFill>
                  <a:srgbClr val="000000"/>
                </a:solidFill>
                <a:latin typeface="QLNTMM+Noto Sans Bold"/>
                <a:cs typeface="QLNTMM+Noto Sans Bold"/>
              </a:rPr>
              <a:t>профессиональной</a:t>
            </a:r>
          </a:p>
          <a:p>
            <a:pPr marL="0" marR="0">
              <a:lnSpc>
                <a:spcPts val="4950"/>
              </a:lnSpc>
              <a:spcBef>
                <a:spcPts val="0"/>
              </a:spcBef>
              <a:spcAft>
                <a:spcPts val="0"/>
              </a:spcAft>
            </a:pPr>
            <a:r>
              <a:rPr sz="3800" b="1" spc="11" dirty="0">
                <a:solidFill>
                  <a:srgbClr val="000000"/>
                </a:solidFill>
                <a:latin typeface="QLNTMM+Noto Sans Bold"/>
                <a:cs typeface="QLNTMM+Noto Sans Bold"/>
              </a:rPr>
              <a:t>деятельности</a:t>
            </a:r>
          </a:p>
          <a:p>
            <a:pPr marL="0" marR="0">
              <a:lnSpc>
                <a:spcPts val="4950"/>
              </a:lnSpc>
              <a:spcBef>
                <a:spcPts val="0"/>
              </a:spcBef>
              <a:spcAft>
                <a:spcPts val="0"/>
              </a:spcAft>
            </a:pPr>
            <a:r>
              <a:rPr sz="3800" dirty="0">
                <a:solidFill>
                  <a:srgbClr val="000000"/>
                </a:solidFill>
                <a:latin typeface="IIGOLH+Barlow SemiBold"/>
                <a:cs typeface="IIGOLH+Barlow SemiBold"/>
              </a:rPr>
              <a:t>-</a:t>
            </a:r>
            <a:r>
              <a:rPr sz="3800" b="1" spc="11" dirty="0">
                <a:solidFill>
                  <a:srgbClr val="000000"/>
                </a:solidFill>
                <a:latin typeface="QLNTMM+Noto Sans Bold"/>
                <a:cs typeface="QLNTMM+Noto Sans Bold"/>
              </a:rPr>
              <a:t>предоставлять</a:t>
            </a:r>
            <a:r>
              <a:rPr sz="3800" b="1" spc="-1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800" b="1" spc="11" dirty="0">
                <a:solidFill>
                  <a:srgbClr val="000000"/>
                </a:solidFill>
                <a:latin typeface="QLNTMM+Noto Sans Bold"/>
                <a:cs typeface="QLNTMM+Noto Sans Bold"/>
              </a:rPr>
              <a:t>качественный</a:t>
            </a:r>
            <a:r>
              <a:rPr sz="3800" b="1" spc="-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800" b="1" spc="11" dirty="0">
                <a:solidFill>
                  <a:srgbClr val="000000"/>
                </a:solidFill>
                <a:latin typeface="QLNTMM+Noto Sans Bold"/>
                <a:cs typeface="QLNTMM+Noto Sans Bold"/>
              </a:rPr>
              <a:t>сервис</a:t>
            </a:r>
          </a:p>
          <a:p>
            <a:pPr marL="0" marR="0">
              <a:lnSpc>
                <a:spcPts val="4950"/>
              </a:lnSpc>
              <a:spcBef>
                <a:spcPts val="0"/>
              </a:spcBef>
              <a:spcAft>
                <a:spcPts val="0"/>
              </a:spcAft>
            </a:pPr>
            <a:r>
              <a:rPr sz="3800" b="1" spc="12" dirty="0">
                <a:solidFill>
                  <a:srgbClr val="000000"/>
                </a:solidFill>
                <a:latin typeface="QLNTMM+Noto Sans Bold"/>
                <a:cs typeface="QLNTMM+Noto Sans Bold"/>
              </a:rPr>
              <a:t>различным</a:t>
            </a:r>
            <a:r>
              <a:rPr sz="3800" b="1" spc="-1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800" b="1" spc="11" dirty="0">
                <a:solidFill>
                  <a:srgbClr val="000000"/>
                </a:solidFill>
                <a:latin typeface="QLNTMM+Noto Sans Bold"/>
                <a:cs typeface="QLNTMM+Noto Sans Bold"/>
              </a:rPr>
              <a:t>категориям</a:t>
            </a:r>
            <a:r>
              <a:rPr sz="3800" b="1" spc="-1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800" b="1" spc="10" dirty="0">
                <a:solidFill>
                  <a:srgbClr val="000000"/>
                </a:solidFill>
                <a:latin typeface="QLNTMM+Noto Sans Bold"/>
                <a:cs typeface="QLNTMM+Noto Sans Bold"/>
              </a:rPr>
              <a:t>гостей</a:t>
            </a:r>
          </a:p>
        </p:txBody>
      </p:sp>
      <p:pic>
        <p:nvPicPr>
          <p:cNvPr id="7" name="Picture 16" descr="http://serp-koll.ru/templates/sktemplate/images/logo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22987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4142" y="1461217"/>
            <a:ext cx="9329328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85"/>
              </a:lnSpc>
              <a:spcBef>
                <a:spcPts val="0"/>
              </a:spcBef>
              <a:spcAft>
                <a:spcPts val="0"/>
              </a:spcAft>
            </a:pPr>
            <a:r>
              <a:rPr sz="3500" b="1" dirty="0">
                <a:solidFill>
                  <a:srgbClr val="000000"/>
                </a:solidFill>
                <a:latin typeface="ARGKKR+Inter Bold"/>
                <a:cs typeface="ARGKKR+Inter Bold"/>
              </a:rPr>
              <a:t>-применять техники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6016" y="1932834"/>
            <a:ext cx="9350494" cy="2855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85"/>
              </a:lnSpc>
              <a:spcBef>
                <a:spcPts val="0"/>
              </a:spcBef>
              <a:spcAft>
                <a:spcPts val="0"/>
              </a:spcAft>
            </a:pPr>
            <a:r>
              <a:rPr sz="3500" b="1" dirty="0">
                <a:solidFill>
                  <a:srgbClr val="000000"/>
                </a:solidFill>
                <a:latin typeface="ARGKKR+Inter Bold"/>
                <a:cs typeface="ARGKKR+Inter Bold"/>
              </a:rPr>
              <a:t>вербальной\невербальной в т.ч.</a:t>
            </a:r>
          </a:p>
          <a:p>
            <a:pPr marL="0" marR="0">
              <a:lnSpc>
                <a:spcPts val="4185"/>
              </a:lnSpc>
              <a:spcBef>
                <a:spcPts val="314"/>
              </a:spcBef>
              <a:spcAft>
                <a:spcPts val="0"/>
              </a:spcAft>
            </a:pPr>
            <a:r>
              <a:rPr sz="3500" b="1" dirty="0">
                <a:solidFill>
                  <a:srgbClr val="000000"/>
                </a:solidFill>
                <a:latin typeface="ARGKKR+Inter Bold"/>
                <a:cs typeface="ARGKKR+Inter Bold"/>
              </a:rPr>
              <a:t>письменной коммуникации</a:t>
            </a:r>
          </a:p>
          <a:p>
            <a:pPr marL="0" marR="0">
              <a:lnSpc>
                <a:spcPts val="4185"/>
              </a:lnSpc>
              <a:spcBef>
                <a:spcPts val="314"/>
              </a:spcBef>
              <a:spcAft>
                <a:spcPts val="0"/>
              </a:spcAft>
            </a:pPr>
            <a:r>
              <a:rPr sz="3500" b="1" dirty="0">
                <a:solidFill>
                  <a:srgbClr val="000000"/>
                </a:solidFill>
                <a:latin typeface="ARGKKR+Inter Bold"/>
                <a:cs typeface="ARGKKR+Inter Bold"/>
              </a:rPr>
              <a:t>-эффективно и своевременно</a:t>
            </a:r>
          </a:p>
          <a:p>
            <a:pPr marL="0" marR="0">
              <a:lnSpc>
                <a:spcPts val="4185"/>
              </a:lnSpc>
              <a:spcBef>
                <a:spcPts val="314"/>
              </a:spcBef>
              <a:spcAft>
                <a:spcPts val="0"/>
              </a:spcAft>
            </a:pPr>
            <a:r>
              <a:rPr sz="3500" b="1" dirty="0">
                <a:solidFill>
                  <a:srgbClr val="000000"/>
                </a:solidFill>
                <a:latin typeface="ARGKKR+Inter Bold"/>
                <a:cs typeface="ARGKKR+Inter Bold"/>
              </a:rPr>
              <a:t>координировать взаимодействие служб</a:t>
            </a:r>
          </a:p>
          <a:p>
            <a:pPr marL="0" marR="0">
              <a:lnSpc>
                <a:spcPts val="4185"/>
              </a:lnSpc>
              <a:spcBef>
                <a:spcPts val="314"/>
              </a:spcBef>
              <a:spcAft>
                <a:spcPts val="0"/>
              </a:spcAft>
            </a:pPr>
            <a:r>
              <a:rPr sz="3500" b="1" dirty="0">
                <a:solidFill>
                  <a:srgbClr val="000000"/>
                </a:solidFill>
                <a:latin typeface="ARGKKR+Inter Bold"/>
                <a:cs typeface="ARGKKR+Inter Bold"/>
              </a:rPr>
              <a:t>отеля;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3240" y="4763659"/>
            <a:ext cx="7504892" cy="1141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85"/>
              </a:lnSpc>
              <a:spcBef>
                <a:spcPts val="0"/>
              </a:spcBef>
              <a:spcAft>
                <a:spcPts val="0"/>
              </a:spcAft>
            </a:pPr>
            <a:r>
              <a:rPr sz="3500" b="1" dirty="0">
                <a:solidFill>
                  <a:srgbClr val="000000"/>
                </a:solidFill>
                <a:latin typeface="ARGKKR+Inter Bold"/>
                <a:cs typeface="ARGKKR+Inter Bold"/>
              </a:rPr>
              <a:t>-осуществлять различные виды</a:t>
            </a:r>
          </a:p>
          <a:p>
            <a:pPr marL="0" marR="0">
              <a:lnSpc>
                <a:spcPts val="4185"/>
              </a:lnSpc>
              <a:spcBef>
                <a:spcPts val="314"/>
              </a:spcBef>
              <a:spcAft>
                <a:spcPts val="0"/>
              </a:spcAft>
            </a:pPr>
            <a:r>
              <a:rPr sz="3500" b="1" dirty="0">
                <a:solidFill>
                  <a:srgbClr val="000000"/>
                </a:solidFill>
                <a:latin typeface="ARGKKR+Inter Bold"/>
                <a:cs typeface="ARGKKR+Inter Bold"/>
              </a:rPr>
              <a:t>бронирования;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3240" y="5929238"/>
            <a:ext cx="9457479" cy="3998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85"/>
              </a:lnSpc>
              <a:spcBef>
                <a:spcPts val="0"/>
              </a:spcBef>
              <a:spcAft>
                <a:spcPts val="0"/>
              </a:spcAft>
            </a:pPr>
            <a:r>
              <a:rPr sz="3500" b="1" dirty="0">
                <a:solidFill>
                  <a:srgbClr val="000000"/>
                </a:solidFill>
                <a:latin typeface="ARGKKR+Inter Bold"/>
                <a:cs typeface="ARGKKR+Inter Bold"/>
              </a:rPr>
              <a:t>-эффективно использовать компьютер,</a:t>
            </a:r>
          </a:p>
          <a:p>
            <a:pPr marL="0" marR="0">
              <a:lnSpc>
                <a:spcPts val="4185"/>
              </a:lnSpc>
              <a:spcBef>
                <a:spcPts val="314"/>
              </a:spcBef>
              <a:spcAft>
                <a:spcPts val="0"/>
              </a:spcAft>
            </a:pPr>
            <a:r>
              <a:rPr sz="3500" b="1" dirty="0">
                <a:solidFill>
                  <a:srgbClr val="000000"/>
                </a:solidFill>
                <a:latin typeface="ARGKKR+Inter Bold"/>
                <a:cs typeface="ARGKKR+Inter Bold"/>
              </a:rPr>
              <a:t>стандартное офисное программное</a:t>
            </a:r>
          </a:p>
          <a:p>
            <a:pPr marL="0" marR="0">
              <a:lnSpc>
                <a:spcPts val="4185"/>
              </a:lnSpc>
              <a:spcBef>
                <a:spcPts val="314"/>
              </a:spcBef>
              <a:spcAft>
                <a:spcPts val="0"/>
              </a:spcAft>
            </a:pPr>
            <a:r>
              <a:rPr sz="3500" b="1" dirty="0">
                <a:solidFill>
                  <a:srgbClr val="000000"/>
                </a:solidFill>
                <a:latin typeface="ARGKKR+Inter Bold"/>
                <a:cs typeface="ARGKKR+Inter Bold"/>
              </a:rPr>
              <a:t>обеспечение и АСУ, также Opera.</a:t>
            </a:r>
          </a:p>
          <a:p>
            <a:pPr marL="0" marR="0">
              <a:lnSpc>
                <a:spcPts val="4185"/>
              </a:lnSpc>
              <a:spcBef>
                <a:spcPts val="314"/>
              </a:spcBef>
              <a:spcAft>
                <a:spcPts val="0"/>
              </a:spcAft>
            </a:pPr>
            <a:r>
              <a:rPr sz="3500" b="1" dirty="0">
                <a:solidFill>
                  <a:srgbClr val="000000"/>
                </a:solidFill>
                <a:latin typeface="ARGKKR+Inter Bold"/>
                <a:cs typeface="ARGKKR+Inter Bold"/>
              </a:rPr>
              <a:t>-максимально увеличить объем продаж;</a:t>
            </a:r>
          </a:p>
          <a:p>
            <a:pPr marL="0" marR="0">
              <a:lnSpc>
                <a:spcPts val="4185"/>
              </a:lnSpc>
              <a:spcBef>
                <a:spcPts val="314"/>
              </a:spcBef>
              <a:spcAft>
                <a:spcPts val="0"/>
              </a:spcAft>
            </a:pPr>
            <a:r>
              <a:rPr sz="3500" b="1" dirty="0">
                <a:solidFill>
                  <a:srgbClr val="000000"/>
                </a:solidFill>
                <a:latin typeface="ARGKKR+Inter Bold"/>
                <a:cs typeface="ARGKKR+Inter Bold"/>
              </a:rPr>
              <a:t>-демонстрировать дальновидность в</a:t>
            </a:r>
          </a:p>
          <a:p>
            <a:pPr marL="0" marR="0">
              <a:lnSpc>
                <a:spcPts val="4185"/>
              </a:lnSpc>
              <a:spcBef>
                <a:spcPts val="314"/>
              </a:spcBef>
              <a:spcAft>
                <a:spcPts val="0"/>
              </a:spcAft>
            </a:pPr>
            <a:r>
              <a:rPr sz="3500" b="1" dirty="0">
                <a:solidFill>
                  <a:srgbClr val="000000"/>
                </a:solidFill>
                <a:latin typeface="ARGKKR+Inter Bold"/>
                <a:cs typeface="ARGKKR+Inter Bold"/>
              </a:rPr>
              <a:t>прогнозировании потенциальных</a:t>
            </a:r>
          </a:p>
          <a:p>
            <a:pPr marL="0" marR="0">
              <a:lnSpc>
                <a:spcPts val="4185"/>
              </a:lnSpc>
              <a:spcBef>
                <a:spcPts val="314"/>
              </a:spcBef>
              <a:spcAft>
                <a:spcPts val="0"/>
              </a:spcAft>
            </a:pPr>
            <a:r>
              <a:rPr sz="3500" b="1" dirty="0">
                <a:solidFill>
                  <a:srgbClr val="000000"/>
                </a:solidFill>
                <a:latin typeface="ARGKKR+Inter Bold"/>
                <a:cs typeface="ARGKKR+Inter Bold"/>
              </a:rPr>
              <a:t>проблем и жалоб.</a:t>
            </a:r>
          </a:p>
        </p:txBody>
      </p:sp>
      <p:pic>
        <p:nvPicPr>
          <p:cNvPr id="7" name="Picture 16" descr="http://serp-koll.ru/templates/sktemplate/images/logo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02" y="92792"/>
            <a:ext cx="22987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323</Words>
  <Application>Microsoft Office PowerPoint</Application>
  <PresentationFormat>Произвольный</PresentationFormat>
  <Paragraphs>99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Times New Roman</vt:lpstr>
      <vt:lpstr>IIGOLH+Barlow SemiBold</vt:lpstr>
      <vt:lpstr>UWORTC+Inter Regular</vt:lpstr>
      <vt:lpstr>KIUTUK+Barlow Medium</vt:lpstr>
      <vt:lpstr>QLNTMM+Noto Sans Bold</vt:lpstr>
      <vt:lpstr>FMDPDV+Barlow Bold</vt:lpstr>
      <vt:lpstr>ARGKKR+Inter Bold</vt:lpstr>
      <vt:lpstr>Calibri</vt:lpstr>
      <vt:lpstr>FLQTDR+Noto Sans Regular</vt:lpstr>
      <vt:lpstr>Theme Office</vt:lpstr>
      <vt:lpstr>Презентация PowerPoint</vt:lpstr>
      <vt:lpstr>Презентация PowerPoint</vt:lpstr>
      <vt:lpstr>Презентация PowerPoint</vt:lpstr>
      <vt:lpstr>На базе колледжа оборудованы тренинговые кабинеты по специальности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Светлана</cp:lastModifiedBy>
  <cp:revision>9</cp:revision>
  <dcterms:modified xsi:type="dcterms:W3CDTF">2022-09-20T10:44:50Z</dcterms:modified>
</cp:coreProperties>
</file>