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59" r:id="rId6"/>
    <p:sldId id="266" r:id="rId7"/>
    <p:sldId id="271" r:id="rId8"/>
    <p:sldId id="272" r:id="rId9"/>
    <p:sldId id="270" r:id="rId10"/>
    <p:sldId id="260" r:id="rId11"/>
    <p:sldId id="277" r:id="rId12"/>
    <p:sldId id="261" r:id="rId13"/>
    <p:sldId id="279" r:id="rId14"/>
    <p:sldId id="282" r:id="rId15"/>
    <p:sldId id="280" r:id="rId16"/>
    <p:sldId id="284" r:id="rId17"/>
    <p:sldId id="285" r:id="rId18"/>
    <p:sldId id="273" r:id="rId19"/>
    <p:sldId id="265" r:id="rId20"/>
    <p:sldId id="274" r:id="rId21"/>
    <p:sldId id="262" r:id="rId22"/>
    <p:sldId id="263" r:id="rId23"/>
    <p:sldId id="268" r:id="rId24"/>
    <p:sldId id="269" r:id="rId25"/>
    <p:sldId id="275" r:id="rId26"/>
    <p:sldId id="276" r:id="rId27"/>
    <p:sldId id="264" r:id="rId28"/>
    <p:sldId id="267" r:id="rId29"/>
  </p:sldIdLst>
  <p:sldSz cx="12188825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92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168">
          <p15:clr>
            <a:srgbClr val="A4A3A4"/>
          </p15:clr>
        </p15:guide>
        <p15:guide id="5" pos="3839">
          <p15:clr>
            <a:srgbClr val="A4A3A4"/>
          </p15:clr>
        </p15:guide>
        <p15:guide id="6" pos="815">
          <p15:clr>
            <a:srgbClr val="A4A3A4"/>
          </p15:clr>
        </p15:guide>
        <p15:guide id="7" pos="6863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4991">
          <p15:clr>
            <a:srgbClr val="A4A3A4"/>
          </p15:clr>
        </p15:guide>
        <p15:guide id="11" pos="671">
          <p15:clr>
            <a:srgbClr val="A4A3A4"/>
          </p15:clr>
        </p15:guide>
        <p15:guide id="12" pos="7007">
          <p15:clr>
            <a:srgbClr val="A4A3A4"/>
          </p15:clr>
        </p15:guide>
        <p15:guide id="13" pos="35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5363" autoAdjust="0"/>
  </p:normalViewPr>
  <p:slideViewPr>
    <p:cSldViewPr>
      <p:cViewPr varScale="1">
        <p:scale>
          <a:sx n="62" d="100"/>
          <a:sy n="62" d="100"/>
        </p:scale>
        <p:origin x="1044" y="66"/>
      </p:cViewPr>
      <p:guideLst>
        <p:guide orient="horz" pos="2160"/>
        <p:guide orient="horz" pos="3792"/>
        <p:guide orient="horz" pos="1152"/>
        <p:guide orient="horz" pos="3168"/>
        <p:guide pos="3839"/>
        <p:guide pos="815"/>
        <p:guide pos="6863"/>
        <p:guide pos="959"/>
        <p:guide pos="6719"/>
        <p:guide pos="4991"/>
        <p:guide pos="671"/>
        <p:guide pos="7007"/>
        <p:guide pos="35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45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Полилиния 175"/>
          <p:cNvSpPr>
            <a:spLocks/>
          </p:cNvSpPr>
          <p:nvPr/>
        </p:nvSpPr>
        <p:spPr bwMode="auto">
          <a:xfrm>
            <a:off x="0" y="5027613"/>
            <a:ext cx="4046538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5" name="Полилиния 176"/>
          <p:cNvSpPr>
            <a:spLocks/>
          </p:cNvSpPr>
          <p:nvPr/>
        </p:nvSpPr>
        <p:spPr bwMode="auto">
          <a:xfrm>
            <a:off x="0" y="5138738"/>
            <a:ext cx="368776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3" name="Группа 135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1220" name="Полилиния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Полилиния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Полилиния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Полилиния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Полилиния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Полилиния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Полилиния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Полилиния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Полилиния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Полилиния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Полилиния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Полилиния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Полилиния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Полилиния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Полилиния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Полилиния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Полилиния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Полилиния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Полилиния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Полилиния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Полилиния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Полилиния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Полилиния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Полилиния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Полилиния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Полилиния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Полилиния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Полилиния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Полилиния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Полилиния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Полилиния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Полилиния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Полилиния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Полилиния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Полилиния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Полилиния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Полилиния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Полилиния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Полилиния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Полилиния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Полилиния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Полилиния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Полилиния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Полилиния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Полилиния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Полилиния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Полилиния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Полилиния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Полилиния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Полилиния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Полилиния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Полилиния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Полилиния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Полилиния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Полилиния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Полилиния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Полилиния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Полилиния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Полилиния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Полилиния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Полилиния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Полилиния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Полилиния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Полилиния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Полилиния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Полилиния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Полилиния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Полилиния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Полилиния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Полилиния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Полилиния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Полилиния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Полилиния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Полилиния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Полилиния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Полилиния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Полилиния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Полилиния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Полилиния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Полилиния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Полилиния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Полилиния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Полилиния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Полилиния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Полилиния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Полилиния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Полилиния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Полилиния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Полилиния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Полилиния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Полилиния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Полилиния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Полилиния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Полилиния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Полилиния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Полилиния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Полилиния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Полилиния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Полилиния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Полилиния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Полилиния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Полилиния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Полилиния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Полилиния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Полилиния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Полилиния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Полилиния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Полилиния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Полилиния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Полилиния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Полилиния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Полилиния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Полилиния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Полилиния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Полилиния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Полилиния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Полилиния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Полилиния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Полилиния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Полилиния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Полилиния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1" name="Полилиния 174"/>
          <p:cNvSpPr>
            <a:spLocks/>
          </p:cNvSpPr>
          <p:nvPr/>
        </p:nvSpPr>
        <p:spPr bwMode="auto">
          <a:xfrm>
            <a:off x="7586663" y="5129213"/>
            <a:ext cx="46053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6" name="Полилиния 177"/>
          <p:cNvSpPr>
            <a:spLocks/>
          </p:cNvSpPr>
          <p:nvPr/>
        </p:nvSpPr>
        <p:spPr bwMode="auto">
          <a:xfrm>
            <a:off x="8059738" y="5243513"/>
            <a:ext cx="4132263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48" name="Группа 1347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Полилиния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Полилиния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Полилиния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Полилиния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Полилиния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Полилиния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Полилиния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Полилиния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Полилиния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Полилиния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Полилиния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Полилиния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Полилиния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Полилиния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Полилиния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Полилиния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Полилиния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Полилиния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Полилиния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Полилиния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Полилиния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Полилиния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Полилиния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Полилиния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Полилиния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Полилиния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Полилиния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Полилиния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Полилиния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Полилиния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Полилиния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341" name="Полилиния 331"/>
          <p:cNvSpPr>
            <a:spLocks/>
          </p:cNvSpPr>
          <p:nvPr/>
        </p:nvSpPr>
        <p:spPr bwMode="auto">
          <a:xfrm>
            <a:off x="6824663" y="4976813"/>
            <a:ext cx="5367338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43" name="Полилиния 333"/>
          <p:cNvSpPr>
            <a:spLocks/>
          </p:cNvSpPr>
          <p:nvPr/>
        </p:nvSpPr>
        <p:spPr bwMode="auto">
          <a:xfrm>
            <a:off x="7475538" y="5110163"/>
            <a:ext cx="4716463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1" name="Группа 1350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Полилиния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Полилиния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Полилиния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3657599"/>
            <a:ext cx="9144000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1676400"/>
            <a:ext cx="9144000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144000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85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85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585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116046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40" name="Дата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241" name="Нижний колонтитул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2" name="Номер слайда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741872"/>
            <a:ext cx="419099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1012" y="761999"/>
            <a:ext cx="5562601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4" y="3581400"/>
            <a:ext cx="419099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741872"/>
            <a:ext cx="4190999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61013" y="762000"/>
            <a:ext cx="5562600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2" y="3581400"/>
            <a:ext cx="4190999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6" name="Дата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87" name="Нижний колонтитул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0" name="Номер слайда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олилиния 330"/>
          <p:cNvSpPr>
            <a:spLocks/>
          </p:cNvSpPr>
          <p:nvPr/>
        </p:nvSpPr>
        <p:spPr bwMode="auto">
          <a:xfrm>
            <a:off x="0" y="5525050"/>
            <a:ext cx="12198033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5"/>
            <a:r>
              <a:rPr lang="ru-RU" dirty="0"/>
              <a:t>Шесть</a:t>
            </a:r>
          </a:p>
          <a:p>
            <a:pPr lvl="6"/>
            <a:r>
              <a:rPr lang="ru-RU" dirty="0"/>
              <a:t>Семь</a:t>
            </a:r>
          </a:p>
          <a:p>
            <a:pPr lvl="7"/>
            <a:r>
              <a:rPr lang="ru-RU" dirty="0"/>
              <a:t>Восемь</a:t>
            </a:r>
          </a:p>
          <a:p>
            <a:pPr lvl="8"/>
            <a:r>
              <a:rPr lang="ru-RU" dirty="0"/>
              <a:t>Девять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5" r:id="rId4"/>
    <p:sldLayoutId id="2147483676" r:id="rId5"/>
    <p:sldLayoutId id="2147483667" r:id="rId6"/>
    <p:sldLayoutId id="2147483668" r:id="rId7"/>
    <p:sldLayoutId id="2147483674" r:id="rId8"/>
    <p:sldLayoutId id="2147483670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81844" y="764704"/>
            <a:ext cx="9592223" cy="2895600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600" b="1" i="0" baseline="0" dirty="0">
                <a:solidFill>
                  <a:srgbClr val="FFFF00"/>
                </a:solidFill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ГБПОУ МО </a:t>
            </a:r>
            <a:r>
              <a:rPr lang="ru-RU" sz="6600" b="1" i="0" baseline="0" dirty="0" err="1">
                <a:solidFill>
                  <a:srgbClr val="FFFF00"/>
                </a:solidFill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  <a:ea typeface="+mj-ea"/>
                <a:cs typeface="+mj-cs"/>
              </a:rPr>
              <a:t>Серпуховский</a:t>
            </a:r>
            <a:r>
              <a:rPr lang="ru-RU" sz="6600" b="1" i="0" baseline="0" dirty="0">
                <a:solidFill>
                  <a:srgbClr val="FFFF00"/>
                </a:solidFill>
                <a:effectLst>
                  <a:outerShdw blurRad="50800" dist="25400" dir="2700000" algn="b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  <a:ea typeface="+mj-ea"/>
                <a:cs typeface="+mj-cs"/>
              </a:rPr>
              <a:t> колледж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69876" y="4293096"/>
            <a:ext cx="9001000" cy="1319214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FF0000"/>
                </a:solidFill>
                <a:effectLst>
                  <a:outerShdw blurRad="50800" dist="25400" dir="2700000" algn="t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</a:rPr>
              <a:t>«Банковское дело»</a:t>
            </a:r>
            <a:endParaRPr lang="ru-RU" sz="5400" b="1" i="0" baseline="0" dirty="0">
              <a:solidFill>
                <a:srgbClr val="FF0000"/>
              </a:solidFill>
              <a:effectLst>
                <a:outerShdw blurRad="50800" dist="25400" dir="2700000" algn="tr">
                  <a:srgbClr val="626817">
                    <a:alpha val="50000"/>
                    <a:lumMod val="50000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12" y="181392"/>
            <a:ext cx="2780928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9" y="197416"/>
            <a:ext cx="2880320" cy="3840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59" y="3385942"/>
            <a:ext cx="2502278" cy="3336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8" y="3809563"/>
            <a:ext cx="3992444" cy="2994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97" y="215318"/>
            <a:ext cx="2949870" cy="39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764704"/>
            <a:ext cx="9144000" cy="1160462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</a:rPr>
              <a:t>Участвуют в различных мероприятиях и побеждают в них</a:t>
            </a:r>
          </a:p>
        </p:txBody>
      </p:sp>
      <p:pic>
        <p:nvPicPr>
          <p:cNvPr id="2051" name="Picture 3" descr="C:\Users\ASUS.ASUS-PC\Desktop\презентация\070214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2" y="1700808"/>
            <a:ext cx="4890120" cy="366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SUS.ASUS-PC\Desktop\презентация\MDtkjIuTp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56" y="1761348"/>
            <a:ext cx="2567484" cy="35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SUS.ASUS-PC\Desktop\презентация\JQ6gSFjM7u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17" y="2348880"/>
            <a:ext cx="2530386" cy="35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SUS.ASUS-PC\Desktop\презентация\Tr_erPMynz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190" y="3066008"/>
            <a:ext cx="2096635" cy="331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469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Международные конференции</a:t>
            </a:r>
          </a:p>
        </p:txBody>
      </p:sp>
      <p:pic>
        <p:nvPicPr>
          <p:cNvPr id="1026" name="Picture 2" descr="C:\Users\Вера Сергеевна\Downloads\IMG_6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2060848"/>
            <a:ext cx="4990571" cy="374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ера Сергеевна\Downloads\IMG_4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3851" y="2114084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2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8" y="1052737"/>
            <a:ext cx="6120019" cy="453650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496" y="1052738"/>
            <a:ext cx="2949419" cy="4536504"/>
          </a:xfrm>
        </p:spPr>
      </p:pic>
    </p:spTree>
    <p:extLst>
      <p:ext uri="{BB962C8B-B14F-4D97-AF65-F5344CB8AC3E}">
        <p14:creationId xmlns:p14="http://schemas.microsoft.com/office/powerpoint/2010/main" val="411348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WorldSkills</a:t>
            </a:r>
            <a:r>
              <a:rPr lang="en-US" dirty="0"/>
              <a:t> Russia </a:t>
            </a:r>
            <a:r>
              <a:rPr lang="ru-RU" dirty="0"/>
              <a:t>компетенция Банковское дело – 1 место</a:t>
            </a:r>
          </a:p>
        </p:txBody>
      </p:sp>
      <p:pic>
        <p:nvPicPr>
          <p:cNvPr id="2050" name="Picture 2" descr="https://apf.attachmail.ru/cgi-bin/readmsg?id=16165765580878781755;0;1&amp;exif=1&amp;full=1&amp;x-email=vera_15%40bk.ru&amp;rid=817196585117907064287294859721910181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1988840"/>
            <a:ext cx="3413857" cy="455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apf.mail.ru/cgi-bin/readmsg?id=16165765580878781755;0;3&amp;exif=1&amp;full=1&amp;x-email=vera_15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pf.mail.ru/cgi-bin/readmsg?id=16165765580878781755;0;3&amp;exif=1&amp;full=1&amp;x-email=vera_15%40bk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apf.mail.ru/cgi-bin/readmsg?id=16165765580878781755;0;3&amp;exif=1&amp;full=1&amp;x-email=vera_15%40bk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apf.mail.ru/cgi-bin/readmsg?id=16165765580878781755;0;3&amp;exif=1&amp;full=1&amp;x-email=vera_15%40bk.r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Вера Сергеевна\Desktop\d4b32bff-bdb1-47d2-a788-8900e2b63c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42" y="1988839"/>
            <a:ext cx="6861486" cy="455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980728"/>
            <a:ext cx="6750407" cy="4358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980728"/>
            <a:ext cx="3048404" cy="43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332656"/>
            <a:ext cx="9144000" cy="1160462"/>
          </a:xfrm>
        </p:spPr>
        <p:txBody>
          <a:bodyPr/>
          <a:lstStyle/>
          <a:p>
            <a:pPr algn="ctr"/>
            <a:r>
              <a:rPr lang="ru-RU" dirty="0"/>
              <a:t>              </a:t>
            </a:r>
            <a:r>
              <a:rPr lang="ru-RU" sz="4800" dirty="0">
                <a:solidFill>
                  <a:srgbClr val="FFC000"/>
                </a:solidFill>
              </a:rPr>
              <a:t>Конкурсы ПЦК</a:t>
            </a:r>
          </a:p>
        </p:txBody>
      </p:sp>
      <p:pic>
        <p:nvPicPr>
          <p:cNvPr id="2050" name="Picture 2" descr="C:\Users\Андрей\Desktop\фото для техникума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9" y="1916832"/>
            <a:ext cx="5134303" cy="38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esktop\фото для техникума\image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1916832"/>
            <a:ext cx="5120681" cy="38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5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964" y="4626509"/>
            <a:ext cx="9144000" cy="1160462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C000"/>
                </a:solidFill>
              </a:rPr>
              <a:t>Мероприятие «Круглый стол»</a:t>
            </a:r>
          </a:p>
        </p:txBody>
      </p:sp>
      <p:pic>
        <p:nvPicPr>
          <p:cNvPr id="7170" name="Picture 2" descr="C:\Users\ASUS.ASUS-PC\Desktop\презентация\041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692696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SUS.ASUS-PC\Desktop\презентация\-Pb4iJ20Ap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1" y="692696"/>
            <a:ext cx="5456753" cy="37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6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407" y="188640"/>
            <a:ext cx="9144000" cy="1160462"/>
          </a:xfrm>
        </p:spPr>
        <p:txBody>
          <a:bodyPr/>
          <a:lstStyle/>
          <a:p>
            <a:r>
              <a:rPr lang="ru-RU" dirty="0"/>
              <a:t>                </a:t>
            </a:r>
            <a:r>
              <a:rPr lang="ru-RU" sz="4800" dirty="0">
                <a:solidFill>
                  <a:srgbClr val="FFC000"/>
                </a:solidFill>
              </a:rPr>
              <a:t>Открытые уроки</a:t>
            </a:r>
          </a:p>
        </p:txBody>
      </p:sp>
      <p:pic>
        <p:nvPicPr>
          <p:cNvPr id="3074" name="Picture 2" descr="C:\Users\Андрей\Desktop\фото для техникума\DSCF3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5" y="1556792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фото для техникума\image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3501008"/>
            <a:ext cx="3404726" cy="26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дрей\Desktop\фото для техникума\DSCF3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04" y="2348880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692696"/>
            <a:ext cx="9612560" cy="165857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Студенты, обучающиеся по  специальности «Банковское дело» в течение обучения изучают следующие специальности: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812" y="2348880"/>
            <a:ext cx="11233248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 - </a:t>
            </a:r>
            <a:r>
              <a:rPr lang="ru-RU" sz="3200" dirty="0">
                <a:solidFill>
                  <a:srgbClr val="FFC000"/>
                </a:solidFill>
              </a:rPr>
              <a:t>Базовые дисциплины: </a:t>
            </a:r>
            <a:r>
              <a:rPr lang="ru-RU" sz="3200" dirty="0">
                <a:solidFill>
                  <a:srgbClr val="7030A0"/>
                </a:solidFill>
              </a:rPr>
              <a:t>русский язык, литература, иностранные языки, история, обществознание, география, естествознание, химия, ОБЖ, физкультура</a:t>
            </a:r>
          </a:p>
          <a:p>
            <a:pPr marL="0" indent="0">
              <a:buNone/>
            </a:pPr>
            <a:r>
              <a:rPr lang="ru-RU" sz="3200" dirty="0"/>
              <a:t> - </a:t>
            </a:r>
            <a:r>
              <a:rPr lang="ru-RU" sz="3200" dirty="0">
                <a:solidFill>
                  <a:srgbClr val="FFC000"/>
                </a:solidFill>
              </a:rPr>
              <a:t>Профильные дисциплины: </a:t>
            </a:r>
            <a:r>
              <a:rPr lang="ru-RU" sz="3200" dirty="0">
                <a:solidFill>
                  <a:srgbClr val="7030A0"/>
                </a:solidFill>
              </a:rPr>
              <a:t>математикам, ИКТ, экономика, право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b="1" dirty="0">
                <a:solidFill>
                  <a:srgbClr val="FFC000"/>
                </a:solidFill>
              </a:rPr>
              <a:t>- ОГСЭ общий гуманитарный и социальный цикл: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7030A0"/>
                </a:solidFill>
              </a:rPr>
              <a:t>основы философии, русский язык и культура речи</a:t>
            </a:r>
          </a:p>
        </p:txBody>
      </p:sp>
    </p:spTree>
    <p:extLst>
      <p:ext uri="{BB962C8B-B14F-4D97-AF65-F5344CB8AC3E}">
        <p14:creationId xmlns:p14="http://schemas.microsoft.com/office/powerpoint/2010/main" val="67185140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</a:rPr>
              <a:t>Проводят классные часы на тематические темы</a:t>
            </a:r>
          </a:p>
        </p:txBody>
      </p:sp>
      <p:pic>
        <p:nvPicPr>
          <p:cNvPr id="3075" name="Picture 3" descr="C:\Users\ASUS.ASUS-PC\Desktop\презентация\LHh43dG5e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2" y="1052736"/>
            <a:ext cx="2901490" cy="38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.ASUS-PC\Desktop\презентация\b935cd6a7ea653984fab12fc6ec2752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32" y="1628799"/>
            <a:ext cx="3079544" cy="200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.ASUS-PC\Desktop\презентация\kidnapping_caucasian_style200x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32" y="3620247"/>
            <a:ext cx="3079544" cy="307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SUS.ASUS-PC\Desktop\презентация\dhdhndhudhdhudhdh_dhdhndhny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20" y="1628799"/>
            <a:ext cx="2081212" cy="507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US.ASUS-PC\Desktop\презентация\DSC006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12" y="1954717"/>
            <a:ext cx="3967460" cy="33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775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</a:rPr>
              <a:t>Активно участвуют в  спортивных мероприятиях</a:t>
            </a:r>
          </a:p>
        </p:txBody>
      </p:sp>
      <p:pic>
        <p:nvPicPr>
          <p:cNvPr id="4098" name="Picture 2" descr="C:\Users\ASUS.ASUS-PC\Desktop\презентация\Y32wJdAP-z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628800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US.ASUS-PC\Desktop\презентация\b1381wgAfV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34" y="2012740"/>
            <a:ext cx="591611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US.ASUS-PC\Desktop\Новая папка\DSC00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35" y="4028964"/>
            <a:ext cx="3655749" cy="27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75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>Поездки от колледжа</a:t>
            </a:r>
          </a:p>
        </p:txBody>
      </p:sp>
      <p:pic>
        <p:nvPicPr>
          <p:cNvPr id="1026" name="Picture 2" descr="C:\Users\ASUS.ASUS-PC\Desktop\DSC00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92" y="1889447"/>
            <a:ext cx="6336704" cy="47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.ASUS-PC\Desktop\DSC00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1829461"/>
            <a:ext cx="3600400" cy="479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97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SUS.ASUS-PC\Desktop\Новая папка\DSCN2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325" y="2221190"/>
            <a:ext cx="6048672" cy="453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US.ASUS-PC\Desktop\DSC00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260648"/>
            <a:ext cx="594457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649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фото для техникума\фото выпускной смт\DSCN7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2110475"/>
            <a:ext cx="5628300" cy="42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дрей\Desktop\фото для техникума\фото выпускной смт\25yswjSeX8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41" y="188640"/>
            <a:ext cx="564542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788" y="404664"/>
            <a:ext cx="5400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dirty="0">
                <a:solidFill>
                  <a:srgbClr val="FFC000"/>
                </a:solidFill>
              </a:rPr>
              <a:t>Выпускной</a:t>
            </a:r>
          </a:p>
        </p:txBody>
      </p:sp>
    </p:spTree>
    <p:extLst>
      <p:ext uri="{BB962C8B-B14F-4D97-AF65-F5344CB8AC3E}">
        <p14:creationId xmlns:p14="http://schemas.microsoft.com/office/powerpoint/2010/main" val="23662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mycdn.me/image?id=836136500133&amp;t=3&amp;plc=WEB&amp;tkn=*_Les9Cv-7DYZId2daVElIhaGb2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56" y="1268760"/>
            <a:ext cx="8218937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5980" y="348289"/>
            <a:ext cx="770485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dirty="0">
                <a:solidFill>
                  <a:srgbClr val="FFC000"/>
                </a:solidFill>
              </a:rPr>
              <a:t>Вручение дипломов</a:t>
            </a:r>
          </a:p>
        </p:txBody>
      </p:sp>
    </p:spTree>
    <p:extLst>
      <p:ext uri="{BB962C8B-B14F-4D97-AF65-F5344CB8AC3E}">
        <p14:creationId xmlns:p14="http://schemas.microsoft.com/office/powerpoint/2010/main" val="386199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0"/>
            <a:ext cx="10801200" cy="1160462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</a:rPr>
              <a:t>Добро пожаловать! Мы ждём Вас!</a:t>
            </a:r>
          </a:p>
        </p:txBody>
      </p:sp>
      <p:pic>
        <p:nvPicPr>
          <p:cNvPr id="9218" name="Picture 2" descr="C:\Users\ASUS.ASUS-PC\Desktop\презентация\k1qC4n1nSb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2060847"/>
            <a:ext cx="5760640" cy="39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.ASUS-PC\Desktop\презентация\hKkOLzn4OX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2073423"/>
            <a:ext cx="5873299" cy="39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3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404754"/>
            <a:ext cx="10044608" cy="1160462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>СПАСИБО ЗА ВНИМАНИЕ!</a:t>
            </a:r>
          </a:p>
        </p:txBody>
      </p:sp>
      <p:pic>
        <p:nvPicPr>
          <p:cNvPr id="2050" name="Picture 2" descr="C:\Users\ASUS.ASUS-PC\Desktop\davayte-pohlopaem_7035474_orig_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24" y="1556792"/>
            <a:ext cx="5184576" cy="49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4503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803" y="260648"/>
            <a:ext cx="7128793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 - </a:t>
            </a:r>
            <a:r>
              <a:rPr lang="ru-RU" sz="3600" dirty="0">
                <a:solidFill>
                  <a:srgbClr val="FFC000"/>
                </a:solidFill>
              </a:rPr>
              <a:t>ЕН математический и естественнонаучный цикл: </a:t>
            </a:r>
            <a:r>
              <a:rPr lang="ru-RU" sz="3600" dirty="0">
                <a:solidFill>
                  <a:srgbClr val="7030A0"/>
                </a:solidFill>
              </a:rPr>
              <a:t>элементы высшей математики, финансовая математика, ИТ</a:t>
            </a:r>
          </a:p>
          <a:p>
            <a:pPr marL="0" indent="0" algn="just">
              <a:buNone/>
            </a:pPr>
            <a:r>
              <a:rPr lang="ru-RU" sz="3600" b="1" dirty="0"/>
              <a:t> - </a:t>
            </a:r>
            <a:r>
              <a:rPr lang="ru-RU" sz="3600" dirty="0">
                <a:solidFill>
                  <a:srgbClr val="FFC000"/>
                </a:solidFill>
              </a:rPr>
              <a:t>Профессиональный цикл</a:t>
            </a:r>
            <a:r>
              <a:rPr lang="ru-RU" sz="3600" dirty="0"/>
              <a:t>: </a:t>
            </a:r>
            <a:r>
              <a:rPr lang="ru-RU" sz="3600" dirty="0">
                <a:solidFill>
                  <a:srgbClr val="7030A0"/>
                </a:solidFill>
              </a:rPr>
              <a:t>экономика организации, статистика, менеджмент, ДОУ, финансы денежное обращение и кредит, бухгалтерский учет, организация бухгалтерского учета в банках, АХФД, основы экономической теории, БЖ</a:t>
            </a:r>
          </a:p>
        </p:txBody>
      </p:sp>
      <p:pic>
        <p:nvPicPr>
          <p:cNvPr id="6147" name="Picture 3" descr="D:\Vlad\Документы\Картинки для презентаций\Деньги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52" y="188640"/>
            <a:ext cx="374047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Vlad\Документы\Картинки для презентаций\Деньги\Kredit-pod-zalog-biznesa-tovara-konsultaciya-yuris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536" y="3789039"/>
            <a:ext cx="3740477" cy="24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046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64" y="188640"/>
            <a:ext cx="9144000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FFC000"/>
                </a:solidFill>
              </a:rPr>
              <a:t>А так же профессиональные модули: 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FF00"/>
                </a:solidFill>
              </a:rPr>
              <a:t>ПМ 1 Ведение расчетных операций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FF00"/>
                </a:solidFill>
              </a:rPr>
              <a:t>ПМ 2 Осуществление кредитных операций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FF00"/>
                </a:solidFill>
              </a:rPr>
              <a:t>ПМ 3 Выполнение работ по профессии 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FF00"/>
                </a:solidFill>
              </a:rPr>
              <a:t>Агент банка</a:t>
            </a:r>
          </a:p>
        </p:txBody>
      </p:sp>
      <p:pic>
        <p:nvPicPr>
          <p:cNvPr id="5122" name="Picture 2" descr="D:\Vlad\Документы\Картинки для презентаций\Банки\2460267_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194" y="444933"/>
            <a:ext cx="3333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Vlad\Документы\Картинки для презентаций\Деньги\2eb2a824352aef037b3a1497fd8a186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505" y="3202404"/>
            <a:ext cx="288032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3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</a:rPr>
              <a:t>Наши студенты успешно защищают курсовые работы</a:t>
            </a:r>
          </a:p>
        </p:txBody>
      </p:sp>
      <p:pic>
        <p:nvPicPr>
          <p:cNvPr id="1026" name="Picture 2" descr="C:\Users\ASUS.ASUS-PC\Desktop\презентация\Ufm9LYXYV8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0918">
            <a:off x="510782" y="2237040"/>
            <a:ext cx="3087529" cy="30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.ASUS-PC\Desktop\Новая папка\DSCF2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129">
            <a:off x="8459022" y="2565617"/>
            <a:ext cx="3240960" cy="265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.ASUS-PC\Desktop\Новая папка\DSCF23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20" y="3132146"/>
            <a:ext cx="3440469" cy="258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C000"/>
                </a:solidFill>
                <a:effectLst/>
              </a:rPr>
              <a:t>           Защита курсовых работ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9876" y="1096815"/>
            <a:ext cx="9505056" cy="2304256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7030A0"/>
                </a:solidFill>
                <a:effectLst/>
              </a:rPr>
              <a:t>Курсовая работа является одной из форм подготовки специалистов, в процессе выполнения которой обучающиеся приобщаются к самостоятельной работе с литературой, подбирают, отрабатывают и анализируют конкретный материал, привыкают четко, аргументированно излагать свои мысли, закрепляют и углубляют теорию.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32" y="3140968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3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362762"/>
            <a:ext cx="3819225" cy="25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44" y="2132856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3" y="3861048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D:\Vlad\Документы\Картинки для презентаций\Деньги\1386-0812-1816-25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48" y="4352411"/>
            <a:ext cx="2485703" cy="174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2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188640"/>
            <a:ext cx="10080104" cy="1296144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Без ошибок отличают настоящие банкноты от фальшивых</a:t>
            </a:r>
          </a:p>
        </p:txBody>
      </p:sp>
      <p:pic>
        <p:nvPicPr>
          <p:cNvPr id="2050" name="Picture 2" descr="C:\Users\ASUS.ASUS-PC\Desktop\Новая папка\DSCN2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1" y="1577506"/>
            <a:ext cx="3567002" cy="267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.ASUS-PC\Desktop\Новая папка\DSCN25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52" y="1412776"/>
            <a:ext cx="3786617" cy="284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SUS.ASUS-PC\Desktop\Новая папка\DSCN25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28" y="3501008"/>
            <a:ext cx="4133179" cy="310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97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На совесть проходят практику в банках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SUS.ASUS-PC\Desktop\презентация\0v02TU2xR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898">
            <a:off x="342377" y="1378692"/>
            <a:ext cx="2761944" cy="28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.ASUS-PC\Desktop\презентация\Lf4Q7Xmqeb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221">
            <a:off x="4716324" y="2122920"/>
            <a:ext cx="2851826" cy="285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SUS.ASUS-PC\Desktop\презентация\wGjL7bzpLX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1932">
            <a:off x="2655763" y="1893373"/>
            <a:ext cx="2380026" cy="29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SUS.ASUS-PC\Desktop\презентация\o-qkcuJals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362">
            <a:off x="7124258" y="2499538"/>
            <a:ext cx="2728665" cy="307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.ASUS-PC\Desktop\презентация\cykyFrerc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232">
            <a:off x="9408491" y="3155436"/>
            <a:ext cx="2543882" cy="25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3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BF96224-73A1-4F95-BC30-DAEDFB4460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TS102895263</Template>
  <TotalTime>0</TotalTime>
  <Words>279</Words>
  <Application>Microsoft Office PowerPoint</Application>
  <PresentationFormat>Произвольный</PresentationFormat>
  <Paragraphs>31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Constantia</vt:lpstr>
      <vt:lpstr>TS102895263</vt:lpstr>
      <vt:lpstr>ГБПОУ МО Серпуховский колледж</vt:lpstr>
      <vt:lpstr>Студенты, обучающиеся по  специальности «Банковское дело» в течение обучения изучают следующие специальности:</vt:lpstr>
      <vt:lpstr>Презентация PowerPoint</vt:lpstr>
      <vt:lpstr>Презентация PowerPoint</vt:lpstr>
      <vt:lpstr>Наши студенты успешно защищают курсовые работы</vt:lpstr>
      <vt:lpstr>           Защита курсовых работ </vt:lpstr>
      <vt:lpstr>Презентация PowerPoint</vt:lpstr>
      <vt:lpstr>Без ошибок отличают настоящие банкноты от фальшивых</vt:lpstr>
      <vt:lpstr>На совесть проходят практику в банках</vt:lpstr>
      <vt:lpstr>Презентация PowerPoint</vt:lpstr>
      <vt:lpstr>Участвуют в различных мероприятиях и побеждают в них</vt:lpstr>
      <vt:lpstr>Международные конференции</vt:lpstr>
      <vt:lpstr>Презентация PowerPoint</vt:lpstr>
      <vt:lpstr>WorldSkills Russia компетенция Банковское дело – 1 место</vt:lpstr>
      <vt:lpstr>Презентация PowerPoint</vt:lpstr>
      <vt:lpstr>Презентация PowerPoint</vt:lpstr>
      <vt:lpstr>              Конкурсы ПЦК</vt:lpstr>
      <vt:lpstr>Мероприятие «Круглый стол»</vt:lpstr>
      <vt:lpstr>                Открытые уроки</vt:lpstr>
      <vt:lpstr>Проводят классные часы на тематические темы</vt:lpstr>
      <vt:lpstr>Активно участвуют в  спортивных мероприятиях</vt:lpstr>
      <vt:lpstr>Поездки от колледжа</vt:lpstr>
      <vt:lpstr>Презентация PowerPoint</vt:lpstr>
      <vt:lpstr>Презентация PowerPoint</vt:lpstr>
      <vt:lpstr>Презентация PowerPoint</vt:lpstr>
      <vt:lpstr>Добро пожаловать! Мы ждём Вас!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2014-06-09T12:12:41Z</dcterms:created>
  <dcterms:modified xsi:type="dcterms:W3CDTF">2022-02-22T08:44:24Z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