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56" r:id="rId3"/>
    <p:sldId id="258" r:id="rId4"/>
    <p:sldId id="257" r:id="rId5"/>
    <p:sldId id="276" r:id="rId6"/>
    <p:sldId id="275" r:id="rId7"/>
    <p:sldId id="273" r:id="rId8"/>
    <p:sldId id="267" r:id="rId9"/>
    <p:sldId id="268" r:id="rId10"/>
    <p:sldId id="266" r:id="rId11"/>
    <p:sldId id="269" r:id="rId12"/>
    <p:sldId id="270" r:id="rId13"/>
    <p:sldId id="274" r:id="rId14"/>
    <p:sldId id="261" r:id="rId15"/>
    <p:sldId id="263" r:id="rId16"/>
    <p:sldId id="262" r:id="rId17"/>
    <p:sldId id="264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14" d="100"/>
          <a:sy n="114" d="100"/>
        </p:scale>
        <p:origin x="-155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486DE-ACC8-4F15-BDD0-36F8C752350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0ED88-FD06-4BBB-9D60-F7D57E74EB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0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ED88-FD06-4BBB-9D60-F7D57E74EB2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43375" y="142875"/>
            <a:ext cx="4714875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образования Московской области</a:t>
            </a:r>
          </a:p>
        </p:txBody>
      </p:sp>
      <p:pic>
        <p:nvPicPr>
          <p:cNvPr id="2052" name="Picture 9" descr="http://serp-koll.ru/templates/serplok/img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1"/>
            <a:ext cx="27606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http://serp-koll.ru/templates/serplok/img/mom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0"/>
            <a:ext cx="9239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25" y="1643050"/>
            <a:ext cx="585787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Государственное бюджетное профессиональное образовательное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 Московской области 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Серпуховский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2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СПЕЦИАЛЬНОСТЬ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ЗЕМЕЛЬНО-ИМУЩЕСТВЕННЫЕ ОТНОШЕНИЯ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/>
              <a:t>Область профессиональной деятельности</a:t>
            </a:r>
            <a:r>
              <a:rPr lang="ru-RU" sz="2800" b="1" dirty="0" smtClean="0"/>
              <a:t>:</a:t>
            </a:r>
          </a:p>
          <a:p>
            <a:endParaRPr lang="ru-RU" sz="2800" dirty="0"/>
          </a:p>
          <a:p>
            <a:pPr algn="just"/>
            <a:r>
              <a:rPr lang="ru-RU" sz="2800" dirty="0" smtClean="0"/>
              <a:t>Сбор</a:t>
            </a:r>
            <a:r>
              <a:rPr lang="ru-RU" sz="2800" dirty="0"/>
              <a:t>, хранение и обработка информации об объекте земельно-имущественных прав;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Проведение технической экспертизы объектов, подлежащих учету и оценке и экономической оценки недвижимости. 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д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671887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те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399200"/>
            <a:ext cx="3810741" cy="22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5125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Преимущества обучения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3"/>
            <a:ext cx="53578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Востребованность на рынке руда;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Высокий уровень заработной платы</a:t>
            </a:r>
            <a:r>
              <a:rPr lang="ru-RU" sz="2400" dirty="0"/>
              <a:t>;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Возможность карьерного </a:t>
            </a:r>
            <a:r>
              <a:rPr lang="ru-RU" sz="2400" dirty="0"/>
              <a:t>роста</a:t>
            </a:r>
            <a:r>
              <a:rPr lang="ru-RU" sz="2400" dirty="0" smtClean="0"/>
              <a:t>;</a:t>
            </a:r>
            <a:r>
              <a:rPr lang="ru-RU" sz="2400" dirty="0"/>
              <a:t>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Престижность </a:t>
            </a:r>
            <a:r>
              <a:rPr lang="ru-RU" sz="2400" dirty="0"/>
              <a:t>специальности</a:t>
            </a:r>
            <a:r>
              <a:rPr lang="ru-RU" sz="2400" dirty="0" smtClean="0"/>
              <a:t>;</a:t>
            </a:r>
            <a:endParaRPr lang="ru-RU" sz="2400" dirty="0"/>
          </a:p>
        </p:txBody>
      </p:sp>
      <p:pic>
        <p:nvPicPr>
          <p:cNvPr id="27650" name="Picture 2" descr="Картинки по запросу земельно-имущественные отнош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71613"/>
            <a:ext cx="3071810" cy="2303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70" y="4437112"/>
            <a:ext cx="4500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Реализация творческого потенциала;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Продолжение образования по специальности в вузах.</a:t>
            </a:r>
            <a:endParaRPr lang="ru-RU" sz="2400" dirty="0"/>
          </a:p>
        </p:txBody>
      </p:sp>
      <p:pic>
        <p:nvPicPr>
          <p:cNvPr id="27652" name="Picture 4" descr="Картинки по запросу земельно-имущественные отнош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4171946" cy="284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42918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Требования </a:t>
            </a:r>
          </a:p>
          <a:p>
            <a:pPr algn="ctr"/>
            <a:r>
              <a:rPr lang="ru-RU" sz="2400" b="1" dirty="0" smtClean="0"/>
              <a:t>к индивидуальным особенностям специалиста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algn="just"/>
            <a:r>
              <a:rPr lang="ru-RU" sz="2400" dirty="0"/>
              <a:t> Для специалиста по земельно-имущественным отношениям необходимы такие личные качества, как: эмоциональная устойчивость и физическая выносливость, хорошая память и аккуратность</a:t>
            </a:r>
            <a:r>
              <a:rPr lang="ru-RU" sz="2400" dirty="0" smtClean="0"/>
              <a:t>, организованность и ответственность, </a:t>
            </a:r>
            <a:r>
              <a:rPr lang="ru-RU" sz="2400" dirty="0"/>
              <a:t>коммуникативные </a:t>
            </a:r>
            <a:r>
              <a:rPr lang="ru-RU" sz="2400" dirty="0" smtClean="0"/>
              <a:t>навыки </a:t>
            </a:r>
            <a:r>
              <a:rPr lang="ru-RU" sz="2400" dirty="0"/>
              <a:t>(умение излагать информацию, умение убеждать и т.д.)</a:t>
            </a:r>
            <a:r>
              <a:rPr lang="ru-RU" sz="2400" dirty="0" smtClean="0"/>
              <a:t>. </a:t>
            </a:r>
          </a:p>
        </p:txBody>
      </p:sp>
      <p:pic>
        <p:nvPicPr>
          <p:cNvPr id="5" name="Picture 7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80386"/>
            <a:ext cx="3449637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80334"/>
            <a:ext cx="2570609" cy="27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 по земельно-имущественным отношениям должен знать: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95021"/>
            <a:ext cx="8501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законодательство и регулирование оценочной деятельности;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классификацию, методы, специфику оценивания;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 ЕГРП – единый государственный реестр;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порядок регистрации и оформления документации;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виды ценных бумаг;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основы и методы приватизации;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рынок ценных бумаг и недвижимости.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:\картинки для презентации\аыва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992567" y="4302269"/>
            <a:ext cx="2196099" cy="1457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Адм\Desktop\buhuch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43" y="2060848"/>
            <a:ext cx="2017540" cy="1344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3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86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МЕСТА РАБОТЫ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699422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В органах местного самоуправления</a:t>
            </a:r>
            <a:r>
              <a:rPr lang="ru-RU" sz="2400" b="1" i="1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Земельный комитет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Регистрационная палата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Бюро кадастровых инженеров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Комитет по ЖКХ и управлению имуществом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Многофункциональный центр</a:t>
            </a:r>
            <a:endParaRPr lang="ru-RU" sz="2000" b="1" i="1" dirty="0"/>
          </a:p>
        </p:txBody>
      </p:sp>
      <p:sp>
        <p:nvSpPr>
          <p:cNvPr id="20482" name="AutoShape 2" descr="https://img03.rl0.ru/pgc/c600x315/561e726c-a65b-f4d2-a65b-f4ddc1728933.photo.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484" name="Picture 4" descr="http://www.vsedomarossii.ru/photos/area_26/city_1657/street_9774/109602_1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2786082" cy="2089562"/>
          </a:xfrm>
          <a:prstGeom prst="rect">
            <a:avLst/>
          </a:prstGeom>
          <a:noFill/>
        </p:spPr>
      </p:pic>
      <p:pic>
        <p:nvPicPr>
          <p:cNvPr id="20486" name="Picture 6" descr="https://avatars.mds.yandex.net/get-altay/226077/2a0000015cd9a740820c06a464ab5c1fe543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500570"/>
            <a:ext cx="2857521" cy="2143140"/>
          </a:xfrm>
          <a:prstGeom prst="rect">
            <a:avLst/>
          </a:prstGeom>
          <a:noFill/>
        </p:spPr>
      </p:pic>
      <p:pic>
        <p:nvPicPr>
          <p:cNvPr id="20488" name="Picture 8" descr="http://ptet.ru/wp-content/uploads/2014/09/IMG_1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857628"/>
            <a:ext cx="2428892" cy="281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8662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МЕСТА РАБОТЫ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66800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/>
              <a:t>В коммерческих организациях</a:t>
            </a:r>
            <a:r>
              <a:rPr lang="ru-RU" sz="2400" b="1" i="1" dirty="0" smtClean="0"/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Компании по оценке недвижимости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Страховые компании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i="1" dirty="0" smtClean="0"/>
              <a:t>Риэлтерские компании и агентства 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/>
              <a:t>                                                                 недвижимости</a:t>
            </a:r>
          </a:p>
        </p:txBody>
      </p:sp>
      <p:pic>
        <p:nvPicPr>
          <p:cNvPr id="22530" name="Picture 2" descr="http://www.kmwi.ru/files/news_080212_nedvizimost_k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5715040" cy="1428760"/>
          </a:xfrm>
          <a:prstGeom prst="rect">
            <a:avLst/>
          </a:prstGeom>
          <a:noFill/>
        </p:spPr>
      </p:pic>
      <p:pic>
        <p:nvPicPr>
          <p:cNvPr id="22532" name="Picture 4" descr="http://promportal.su/foto/good_fotos/656/6566063/ocenka_nedvizhimosti_odessa_foto_larg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00504"/>
            <a:ext cx="337004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ut.armavir.ru/news/fsdfsdg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ПРИХОДИТЕ К НАМ УЧИТЬСЯ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yabooza.ru/public/uploads/news/35/big/IMG_67864ef9e3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528" y="1484784"/>
            <a:ext cx="4278208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9528" y="548934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latin typeface="Castellar" pitchFamily="18" charset="0"/>
              </a:rPr>
              <a:t>МЫ ВАС ЖДЕМ</a:t>
            </a:r>
            <a:r>
              <a:rPr lang="ru-RU" sz="4000" b="1" dirty="0" smtClean="0">
                <a:latin typeface="Castellar" pitchFamily="18" charset="0"/>
              </a:rPr>
              <a:t>!</a:t>
            </a:r>
            <a:endParaRPr lang="ru-RU" sz="4000" b="1" dirty="0">
              <a:latin typeface="Castellar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28625" y="500063"/>
            <a:ext cx="8255000" cy="69850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ru-RU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25603" name="Picture 2" descr="http://serp-koll.ru/images/FOTO-NEVS/NEVS_2018/09-18-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serp-koll.ru/images/FOTO-NEVS/NEVS_2018/09-18-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0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0"/>
            <a:ext cx="392906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10" descr="Картинки по запросу серпуховский колледж корпус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AutoShape 12" descr="Картинки по запросу серпуховский колледж корпус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AutoShape 14" descr="Картинки по запросу серпуховский колледж корпус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AutoShape 16" descr="Картинки по запросу серпуховский колледж корпус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AutoShape 18" descr="Картинки по запросу серпуховский приборостроительный техник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AutoShape 20" descr="Картинки по запросу серпуховский приборостроительный техник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2" name="Picture 22" descr="http://www.serpuhov.tv/data/2014/10/27/tehkolledj-1414387424-111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2286000"/>
            <a:ext cx="5184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71472" y="5715016"/>
            <a:ext cx="7858128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адрес: г. Серпухов, Рабфаковский проезд, дом 1/43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Тел:  8(4967)72-27-21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6" y="2642458"/>
            <a:ext cx="3755581" cy="328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64291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ЗЕМЕЛЬНО-ИМУЩЕСТВЕННЫЕ ОТНОШЕНИЯ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3314" name="Picture 2" descr="http://zem-pravovik.ru/wp-content/uploads/2016/09/Obekty_tehnicheskoy_inventarizacii_1_23184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428604"/>
            <a:ext cx="2965508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3286124"/>
            <a:ext cx="3714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профессия будущего</a:t>
            </a:r>
            <a:endParaRPr lang="ru-RU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https://s9.stc.all.kpcdn.net/share/i/12/4079114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9.stc.all.kpcdn.net/share/i/12/4079114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Картинки по запросу профессия земельно имущественные отнош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Картинки по запросу профессия земельно имущественные отнош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Земельно-имущественные отнош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846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ВОСТРЕБОВАННОСТЬ СПЕЦИАЛЬНОСТИ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1500174"/>
            <a:ext cx="8656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i="1" dirty="0" smtClean="0"/>
              <a:t>С развитием в стране рыночных отношений и  частной собственности появилась острая необходимость осуществления сделок с объектами недвижимости  специалистами в этой области.</a:t>
            </a:r>
            <a:endParaRPr lang="ru-RU" sz="2000" b="1" i="1" dirty="0"/>
          </a:p>
        </p:txBody>
      </p:sp>
      <p:sp>
        <p:nvSpPr>
          <p:cNvPr id="15362" name="AutoShape 2" descr="https://biznes-prost.ru/wp-content/uploads/2014/05/Castle-Vale-Main-Image-1170x780-720x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biznes-prost.ru/wp-content/uploads/2014/05/Castle-Vale-Main-Image-1170x780-720x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biznes-prost.ru/wp-content/uploads/2014/05/Castle-Vale-Main-Image-1170x780-720x4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://advokatus.pro/upload/iblock/d77/d77f82ae3251e185be7d0beb916691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944" y="3714752"/>
            <a:ext cx="2470642" cy="1643074"/>
          </a:xfrm>
          <a:prstGeom prst="rect">
            <a:avLst/>
          </a:prstGeom>
          <a:noFill/>
        </p:spPr>
      </p:pic>
      <p:pic>
        <p:nvPicPr>
          <p:cNvPr id="15370" name="Picture 10" descr="https://vostokmedia.com/attachments/02aaeb0be33415f3d01192e8e840d2866583a61f/store/fill/1200/630/a8ba80e9eb159642bc9a7501a13315fc4847b4896f4bc34e80d0e878d4bb/27899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129665" cy="1643074"/>
          </a:xfrm>
          <a:prstGeom prst="rect">
            <a:avLst/>
          </a:prstGeom>
          <a:noFill/>
        </p:spPr>
      </p:pic>
      <p:pic>
        <p:nvPicPr>
          <p:cNvPr id="15372" name="Picture 12" descr="http://prorab.dp.ua/market/tov_image/192/9860/GOL20D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888" y="3643314"/>
            <a:ext cx="238126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28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ЗЕМЕЛЬНО-ИМУЩЕСТВЕННЫЕ ОТНОШЕНИЯ </a:t>
            </a:r>
            <a:r>
              <a:rPr lang="ru-RU" sz="2400" i="1" dirty="0" smtClean="0"/>
              <a:t>– </a:t>
            </a:r>
          </a:p>
          <a:p>
            <a:pPr algn="ctr"/>
            <a:r>
              <a:rPr lang="ru-RU" sz="2400" i="1" dirty="0" smtClean="0"/>
              <a:t>это область деятельности, обеспечивающая проведение учетной, инвентаризационной, оценочной стоимости объектов земли и имущества.</a:t>
            </a:r>
          </a:p>
        </p:txBody>
      </p:sp>
      <p:pic>
        <p:nvPicPr>
          <p:cNvPr id="11268" name="Picture 4" descr="Картинки по запросу земельно-имущественные отнош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71942"/>
            <a:ext cx="4276725" cy="2438400"/>
          </a:xfrm>
          <a:prstGeom prst="rect">
            <a:avLst/>
          </a:prstGeom>
          <a:noFill/>
        </p:spPr>
      </p:pic>
      <p:pic>
        <p:nvPicPr>
          <p:cNvPr id="11270" name="Picture 6" descr="Картинки по запросу земельно-имущественные отнош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881191"/>
            <a:ext cx="3000396" cy="2134899"/>
          </a:xfrm>
          <a:prstGeom prst="rect">
            <a:avLst/>
          </a:prstGeom>
          <a:noFill/>
        </p:spPr>
      </p:pic>
      <p:pic>
        <p:nvPicPr>
          <p:cNvPr id="7" name="Picture 6" descr="инв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06392"/>
            <a:ext cx="3895793" cy="2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107154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Специалист </a:t>
            </a:r>
            <a:r>
              <a:rPr lang="ru-RU" sz="2800" b="1" dirty="0"/>
              <a:t>по земельно-имущественным отношениям </a:t>
            </a:r>
            <a:r>
              <a:rPr lang="ru-RU" sz="2800" dirty="0"/>
              <a:t>– профессионал с достаточно разносторонним образованием, позволяющим разбираться и в недвижимости и земельных отношениях. </a:t>
            </a:r>
            <a:endParaRPr lang="ru-RU" sz="2800" dirty="0" smtClean="0"/>
          </a:p>
        </p:txBody>
      </p:sp>
      <p:pic>
        <p:nvPicPr>
          <p:cNvPr id="5" name="Picture 7" descr="по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65513"/>
            <a:ext cx="327342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сделка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65513"/>
            <a:ext cx="36718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1\Desktop\registraciya-zemelnogo-uchas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8680"/>
            <a:ext cx="3089106" cy="210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2068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b="1" dirty="0"/>
          </a:p>
          <a:p>
            <a:r>
              <a:rPr lang="ru-RU" sz="2800" b="1" dirty="0" smtClean="0"/>
              <a:t>Специалисты </a:t>
            </a:r>
            <a:r>
              <a:rPr lang="ru-RU" sz="2800" b="1" dirty="0"/>
              <a:t>по </a:t>
            </a:r>
            <a:r>
              <a:rPr lang="ru-RU" sz="2800" b="1" dirty="0" smtClean="0"/>
              <a:t>земельно-</a:t>
            </a:r>
          </a:p>
          <a:p>
            <a:r>
              <a:rPr lang="ru-RU" sz="2800" b="1" dirty="0" smtClean="0"/>
              <a:t>имущественным </a:t>
            </a:r>
            <a:r>
              <a:rPr lang="ru-RU" sz="2800" b="1" dirty="0"/>
              <a:t>отношениям </a:t>
            </a:r>
            <a:endParaRPr lang="ru-RU" sz="2800" b="1" dirty="0" smtClean="0"/>
          </a:p>
          <a:p>
            <a:endParaRPr lang="ru-RU" sz="2800" b="1" dirty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занимаются </a:t>
            </a:r>
            <a:r>
              <a:rPr lang="ru-RU" sz="2000" dirty="0"/>
              <a:t>отводом земельных участков под жилищное и производственное строительство; 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с </a:t>
            </a:r>
            <a:r>
              <a:rPr lang="ru-RU" sz="2000" dirty="0"/>
              <a:t>помощью геодезических и фотографических инструментов осуществляют съемку земельных наделов, устанавливают их границы; 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составляют </a:t>
            </a:r>
            <a:r>
              <a:rPr lang="ru-RU" sz="2000" dirty="0"/>
              <a:t>планы земельных участков; 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оформляют </a:t>
            </a:r>
            <a:r>
              <a:rPr lang="ru-RU" sz="2000" dirty="0"/>
              <a:t>документы для постановки земельных участков на государственный кадастровый учет; 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проводят </a:t>
            </a:r>
            <a:r>
              <a:rPr lang="ru-RU" sz="2000" dirty="0"/>
              <a:t>межевание объектов землеустройства, инвентаризацию земель; </a:t>
            </a:r>
            <a:endParaRPr lang="ru-RU" sz="2000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ведут </a:t>
            </a:r>
            <a:r>
              <a:rPr lang="ru-RU" sz="2000" dirty="0"/>
              <a:t>землеустроительную </a:t>
            </a:r>
            <a:r>
              <a:rPr lang="ru-RU" sz="2000" dirty="0" smtClean="0"/>
              <a:t>документацию; </a:t>
            </a:r>
            <a:endParaRPr lang="ru-RU" sz="2000" dirty="0"/>
          </a:p>
          <a:p>
            <a:pPr marL="514350" indent="-514350" algn="just">
              <a:buFont typeface="+mj-lt"/>
              <a:buAutoNum type="arabicParenR"/>
            </a:pPr>
            <a:r>
              <a:rPr lang="ru-RU" sz="2000" dirty="0" smtClean="0"/>
              <a:t>занимаются оценкой </a:t>
            </a:r>
            <a:r>
              <a:rPr lang="ru-RU" sz="2000" dirty="0"/>
              <a:t>различных объектов недвижимости.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846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053" y="885133"/>
            <a:ext cx="8501122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>
                <a:solidFill>
                  <a:prstClr val="black"/>
                </a:solidFill>
              </a:rPr>
              <a:t>Срок обучения: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pPr>
              <a:lnSpc>
                <a:spcPct val="90000"/>
              </a:lnSpc>
            </a:pPr>
            <a:r>
              <a:rPr lang="ru-RU" sz="2800" dirty="0" smtClean="0"/>
              <a:t>На </a:t>
            </a:r>
            <a:r>
              <a:rPr lang="ru-RU" sz="2800" dirty="0"/>
              <a:t>базе 9 классов – 2 г.10 мес.;</a:t>
            </a:r>
          </a:p>
          <a:p>
            <a:pPr>
              <a:lnSpc>
                <a:spcPct val="90000"/>
              </a:lnSpc>
            </a:pPr>
            <a:endParaRPr lang="ru-RU" sz="2800" dirty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Форма </a:t>
            </a:r>
            <a:r>
              <a:rPr lang="ru-RU" sz="2800" b="1" dirty="0"/>
              <a:t>обучения: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dirty="0" smtClean="0"/>
              <a:t>Коммерческая</a:t>
            </a:r>
            <a:r>
              <a:rPr lang="ru-RU" sz="2800" dirty="0"/>
              <a:t>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88" y="961421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эконом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5" y="3956742"/>
            <a:ext cx="3195256" cy="24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уч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40" y="4009360"/>
            <a:ext cx="3836286" cy="23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02125" cy="28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107154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80728"/>
            <a:ext cx="68825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КВАЛИФИКАЦИЯ </a:t>
            </a:r>
            <a:endParaRPr lang="ru-RU" sz="2800" b="1" i="1" dirty="0" smtClean="0"/>
          </a:p>
          <a:p>
            <a:pPr algn="ctr"/>
            <a:r>
              <a:rPr lang="ru-RU" sz="2800" b="1" i="1" dirty="0" smtClean="0"/>
              <a:t> </a:t>
            </a:r>
            <a:r>
              <a:rPr lang="ru-RU" sz="2800" i="1" dirty="0"/>
              <a:t>специалист по земельно-имущественным отношениям</a:t>
            </a:r>
          </a:p>
        </p:txBody>
      </p:sp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7" y="2708920"/>
            <a:ext cx="3449637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00042"/>
            <a:ext cx="885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Общая характеристика специальности</a:t>
            </a:r>
            <a:r>
              <a:rPr lang="ru-RU" sz="2800" dirty="0" smtClean="0"/>
              <a:t>  </a:t>
            </a:r>
          </a:p>
          <a:p>
            <a:pPr algn="ctr"/>
            <a:r>
              <a:rPr lang="ru-RU" sz="2800" dirty="0" smtClean="0"/>
              <a:t>"Земельно-имущественные отношения":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5357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Управление земельно-имущественным комплексом;</a:t>
            </a:r>
          </a:p>
        </p:txBody>
      </p:sp>
      <p:pic>
        <p:nvPicPr>
          <p:cNvPr id="26626" name="Picture 2" descr="Картинки по запросу земельно-имущественные отнош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2952752" cy="2182928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857512" cy="19097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5429264"/>
            <a:ext cx="4071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Определение стоимости недвижимого имущества.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39290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Картографо-геодезическое сопровождение земельно-имущественных отношений</a:t>
            </a:r>
            <a:r>
              <a:rPr lang="ru-RU" dirty="0" smtClean="0"/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143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Осуществление кадастровых отношений;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243</TotalTime>
  <Words>324</Words>
  <Application>Microsoft Office PowerPoint</Application>
  <PresentationFormat>Экран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63</cp:revision>
  <dcterms:modified xsi:type="dcterms:W3CDTF">2020-04-21T20:16:20Z</dcterms:modified>
</cp:coreProperties>
</file>