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03" r:id="rId2"/>
    <p:sldId id="305" r:id="rId3"/>
    <p:sldId id="304" r:id="rId4"/>
    <p:sldId id="260" r:id="rId5"/>
    <p:sldId id="292" r:id="rId6"/>
    <p:sldId id="262" r:id="rId7"/>
    <p:sldId id="287" r:id="rId8"/>
    <p:sldId id="301" r:id="rId9"/>
    <p:sldId id="285" r:id="rId10"/>
    <p:sldId id="293" r:id="rId11"/>
    <p:sldId id="300" r:id="rId12"/>
    <p:sldId id="274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19CA76-1F4C-4E8C-9EC3-FEFA8AB5F3A3}">
          <p14:sldIdLst>
            <p14:sldId id="303"/>
            <p14:sldId id="305"/>
            <p14:sldId id="304"/>
            <p14:sldId id="260"/>
            <p14:sldId id="292"/>
            <p14:sldId id="262"/>
            <p14:sldId id="287"/>
            <p14:sldId id="301"/>
            <p14:sldId id="285"/>
            <p14:sldId id="293"/>
            <p14:sldId id="300"/>
            <p14:sldId id="274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D2B9A-5D9E-4835-B3A1-820B2CEE9B98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F2F1F-07FA-4241-BAEE-CEFC9C224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2F1F-07FA-4241-BAEE-CEFC9C2241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9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2F1F-07FA-4241-BAEE-CEFC9C2241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3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9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4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3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23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0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5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6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6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ru.wikipedia.org/wiki/%D0%9F%D0%B0%D1%82%D0%BE%D0%B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1%8E%D0%B7-6" TargetMode="External"/><Relationship Id="rId5" Type="http://schemas.openxmlformats.org/officeDocument/2006/relationships/hyperlink" Target="http://ru.wikipedia.org/wiki/%D0%91%D0%BE%D1%80%D1%82%D0%B8%D0%BD%D0%B6%D0%B5%D0%BD%D0%B5%D1%80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" y="-6287"/>
            <a:ext cx="9144793" cy="6858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23" y="441750"/>
            <a:ext cx="5688061" cy="7011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2286000"/>
            <a:ext cx="643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15.01.05 Сварщик (ручной и частично механизированной сварки(наплавки))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72" y="6098862"/>
            <a:ext cx="23654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40" y="188640"/>
            <a:ext cx="878497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Изготовлено сварными соединениями</a:t>
            </a:r>
            <a:endParaRPr lang="ru-RU" sz="32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1\Desktop\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157702" cy="151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317" name="Picture 5" descr="C:\Users\1\Desktop\CA4C355655A5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932722" cy="151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4" descr="C:\Users\1\Desktop\27ddd044-33e7-4721-bba0-2b661022d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016224" cy="151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Picture 3" descr="C:\Users\1\Desktop\12042114_w640_h640_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009259" cy="151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D:\ФОТО\сварщики фото на арт-профи\сварщик Райков\DSC089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196752"/>
            <a:ext cx="3611893" cy="27089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0872" y="4005064"/>
            <a:ext cx="5893986" cy="954107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Став профессиональным сварщиком,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 сможете создавать красоту!!!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0627"/>
      </p:ext>
    </p:extLst>
  </p:cSld>
  <p:clrMapOvr>
    <a:masterClrMapping/>
  </p:clrMapOvr>
  <p:transition spd="med" advTm="7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Перспективы профессионального развития сварщика: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177480"/>
            <a:ext cx="19077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2185179"/>
            <a:ext cx="6912768" cy="240065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C000"/>
                </a:solidFill>
                <a:ea typeface="Batang" pitchFamily="18" charset="-127"/>
              </a:rPr>
              <a:t>Повышение сложности работ;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C000"/>
                </a:solidFill>
                <a:ea typeface="Batang" pitchFamily="18" charset="-127"/>
              </a:rPr>
              <a:t>Рост заработной платы;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C000"/>
                </a:solidFill>
                <a:ea typeface="Batang" pitchFamily="18" charset="-127"/>
              </a:rPr>
              <a:t>Возможность повышение образовательного уровня в техническом  вузе</a:t>
            </a:r>
            <a:r>
              <a:rPr lang="ru-RU" sz="2000" b="1" dirty="0">
                <a:solidFill>
                  <a:srgbClr val="FFC000"/>
                </a:solidFill>
                <a:ea typeface="Batang" pitchFamily="18" charset="-127"/>
              </a:rPr>
              <a:t> по техническим </a:t>
            </a:r>
            <a:r>
              <a:rPr lang="ru-RU" sz="2000" b="1" dirty="0" smtClean="0">
                <a:solidFill>
                  <a:srgbClr val="FFC000"/>
                </a:solidFill>
                <a:ea typeface="Batang" pitchFamily="18" charset="-127"/>
              </a:rPr>
              <a:t>специальностям</a:t>
            </a:r>
            <a:r>
              <a:rPr lang="en-US" sz="2000" b="1" dirty="0">
                <a:solidFill>
                  <a:srgbClr val="FFC000"/>
                </a:solidFill>
                <a:ea typeface="Batang" pitchFamily="18" charset="-127"/>
              </a:rPr>
              <a:t>;</a:t>
            </a:r>
            <a:endParaRPr lang="ru-RU" sz="2000" b="1" dirty="0" smtClean="0">
              <a:solidFill>
                <a:srgbClr val="FFC000"/>
              </a:solidFill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C000"/>
                </a:solidFill>
                <a:ea typeface="Batang" pitchFamily="18" charset="-127"/>
              </a:rPr>
              <a:t>Переобучение на родственные профессии;</a:t>
            </a:r>
          </a:p>
        </p:txBody>
      </p:sp>
    </p:spTree>
    <p:extLst>
      <p:ext uri="{BB962C8B-B14F-4D97-AF65-F5344CB8AC3E}">
        <p14:creationId xmlns:p14="http://schemas.microsoft.com/office/powerpoint/2010/main" val="2999100627"/>
      </p:ext>
    </p:extLst>
  </p:cSld>
  <p:clrMapOvr>
    <a:masterClrMapping/>
  </p:clrMapOvr>
  <p:transition spd="med" advTm="17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4536504" cy="357301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     </a:t>
            </a:r>
          </a:p>
          <a:p>
            <a:pPr algn="just">
              <a:lnSpc>
                <a:spcPct val="80000"/>
              </a:lnSpc>
              <a:buNone/>
            </a:pPr>
            <a:endParaRPr lang="ru-RU" sz="18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    </a:t>
            </a:r>
            <a:endParaRPr lang="ru-RU" sz="24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endParaRPr lang="ru-RU" altLang="ru-RU" sz="1800" dirty="0" smtClean="0"/>
          </a:p>
          <a:p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 rot="18997561">
            <a:off x="1690826" y="-857756"/>
            <a:ext cx="5415659" cy="4457987"/>
          </a:xfrm>
          <a:prstGeom prst="lightningBolt">
            <a:avLst/>
          </a:prstGeom>
          <a:solidFill>
            <a:srgbClr val="C0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78851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dirty="0" smtClean="0">
                <a:solidFill>
                  <a:srgbClr val="FFC000"/>
                </a:solidFill>
                <a:latin typeface="Segoe Print" pitchFamily="2" charset="0"/>
              </a:rPr>
              <a:t>Сварщик - это сила! </a:t>
            </a:r>
            <a:endParaRPr lang="ru-RU" sz="3600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179512" y="1988840"/>
            <a:ext cx="5112568" cy="4680520"/>
          </a:xfrm>
          <a:prstGeom prst="star7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Труд сварщика – это почти искусство. Опытный мастер, как скульптор, создает из металла изделия сложной формы: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 системы водоснабжения до восстановления кузова автомобиля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5"/>
            <a:ext cx="4023245" cy="4635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808838"/>
      </p:ext>
    </p:extLst>
  </p:cSld>
  <p:clrMapOvr>
    <a:masterClrMapping/>
  </p:clrMapOvr>
  <p:transition spd="med" advTm="9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1124744"/>
            <a:ext cx="4610472" cy="6529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568952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Спасибо за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внимание!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5">
                  <a:lumMod val="7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11" name="Picture 6" descr="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738748" cy="194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808838"/>
      </p:ext>
    </p:extLst>
  </p:cSld>
  <p:clrMapOvr>
    <a:masterClrMapping/>
  </p:clrMapOvr>
  <p:transition spd="med" advTm="11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83" y="1734828"/>
            <a:ext cx="4392488" cy="594320"/>
          </a:xfr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Квалификация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9" y="3577947"/>
            <a:ext cx="2743374" cy="29703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12303"/>
            <a:ext cx="2523901" cy="27250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1433780">
            <a:off x="5683037" y="4336198"/>
            <a:ext cx="2657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Сварщик частично механизированной сварки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0757" y="4355235"/>
            <a:ext cx="2269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С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варщик </a:t>
            </a:r>
            <a:r>
              <a:rPr lang="ru-RU" altLang="ru-RU" sz="2000" b="1" dirty="0">
                <a:solidFill>
                  <a:srgbClr val="C00000"/>
                </a:solidFill>
              </a:rPr>
              <a:t>ручной дуговой сварки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7326380">
            <a:off x="1954420" y="2619903"/>
            <a:ext cx="1331260" cy="7573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 rot="3430384">
            <a:off x="5253923" y="2726264"/>
            <a:ext cx="1241963" cy="7573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35446" y="366381"/>
            <a:ext cx="4392488" cy="59432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Срок обучения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917" y="967502"/>
            <a:ext cx="6983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базе 9 классов – 2 года 10 месяцев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1690349"/>
      </p:ext>
    </p:extLst>
  </p:cSld>
  <p:clrMapOvr>
    <a:masterClrMapping/>
  </p:clrMapOvr>
  <p:transition spd="med" advTm="4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6568" y="1353393"/>
            <a:ext cx="6192688" cy="53144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prstTxWarp prst="textFadeDown">
              <a:avLst>
                <a:gd name="adj" fmla="val 10547"/>
              </a:avLst>
            </a:prstTxWarp>
            <a:spAutoFit/>
          </a:bodyPr>
          <a:lstStyle/>
          <a:p>
            <a:pPr algn="ctr"/>
            <a:r>
              <a:rPr lang="ru-RU" sz="11500" dirty="0">
                <a:ln w="12700">
                  <a:solidFill>
                    <a:srgbClr val="DC9E1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Сварщик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107504" y="1916832"/>
            <a:ext cx="7560840" cy="4869160"/>
          </a:xfrm>
          <a:prstGeom prst="star7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4658" y="2882506"/>
            <a:ext cx="4046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Волну встречают грудью корабли,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Гудят мосты под ветрами натружено,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Уходят в космос спутники Земли…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И всюду, сварщик, есть твой труд!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Заслуженно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Гордишься ты профессией своей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И, если надо, не считаясь с отдыхом,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Творишь ты мир и счастье для людей</a:t>
            </a:r>
            <a:b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cs typeface="MV Boli" pitchFamily="2" charset="0"/>
              </a:rPr>
              <a:t>Горячим сердцем, сварки жарким сполохом</a:t>
            </a:r>
            <a:r>
              <a:rPr lang="ru-RU" altLang="ru-RU" dirty="0" smtClean="0">
                <a:solidFill>
                  <a:srgbClr val="FF0000"/>
                </a:solidFill>
                <a:cs typeface="MV Boli" pitchFamily="2" charset="0"/>
              </a:rPr>
              <a:t> </a:t>
            </a:r>
            <a:endParaRPr lang="ru-RU" altLang="ru-RU" dirty="0">
              <a:solidFill>
                <a:srgbClr val="FF0000"/>
              </a:solidFill>
              <a:cs typeface="MV Bo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6608" y="138801"/>
            <a:ext cx="547260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  <a:latin typeface="Monotype Corsiva" pitchFamily="66" charset="0"/>
              </a:rPr>
              <a:t>Я горжусь своей профессией!!!</a:t>
            </a:r>
            <a:endParaRPr lang="ru-RU" sz="36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" y="16755"/>
            <a:ext cx="2865751" cy="2865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12" y="3140968"/>
            <a:ext cx="3330864" cy="3862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204278"/>
      </p:ext>
    </p:extLst>
  </p:cSld>
  <p:clrMapOvr>
    <a:masterClrMapping/>
  </p:clrMapOvr>
  <p:transition spd="med" advTm="13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3899"/>
            <a:ext cx="7344816" cy="1143000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4932040" y="188640"/>
            <a:ext cx="4211960" cy="3528392"/>
          </a:xfrm>
          <a:prstGeom prst="star7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Сварщик</a:t>
            </a:r>
            <a:r>
              <a:rPr lang="ru-RU" altLang="ru-RU" sz="2400" dirty="0" smtClean="0">
                <a:solidFill>
                  <a:srgbClr val="C00000"/>
                </a:solidFill>
              </a:rPr>
              <a:t> — профессия ответственная,  виртуозная! 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259632" y="3107935"/>
            <a:ext cx="4752528" cy="3717032"/>
          </a:xfrm>
          <a:prstGeom prst="star7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altLang="ru-RU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C00000"/>
                </a:solidFill>
              </a:rPr>
              <a:t>От качества работы сварщика зависит долговечность и устойчивость строительных конструкций, </a:t>
            </a:r>
          </a:p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C00000"/>
                </a:solidFill>
              </a:rPr>
              <a:t>работа и срок службы различной техники. </a:t>
            </a:r>
            <a:endParaRPr lang="ru-RU" alt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1393"/>
            <a:ext cx="468052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1471234"/>
      </p:ext>
    </p:extLst>
  </p:cSld>
  <p:clrMapOvr>
    <a:masterClrMapping/>
  </p:clrMapOvr>
  <p:transition spd="med" advTm="6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264696" cy="48245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4537881" cy="31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но 1 9"/>
          <p:cNvSpPr/>
          <p:nvPr/>
        </p:nvSpPr>
        <p:spPr>
          <a:xfrm>
            <a:off x="0" y="1052736"/>
            <a:ext cx="3384376" cy="2160240"/>
          </a:xfrm>
          <a:prstGeom prst="irregularSeal1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Сварщику свойственны - упорство, ловкость и гибкость движений рук, ног и всего тела.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687616" y="404664"/>
            <a:ext cx="3456384" cy="4536504"/>
          </a:xfrm>
          <a:prstGeom prst="irregularSeal1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Сварка - фундаментальная часть процесса создания очень многих вещей, которые мы видим в повседневной жизни, включая автомобили, здания, мосты и многое другое.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0" y="2636912"/>
            <a:ext cx="3131840" cy="4221088"/>
          </a:xfrm>
          <a:prstGeom prst="irregularSeal1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В условиях общей нехватки рабочего персонала профессия сварщика - на особом счету: сварочные работы требуются практически на любом производстве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156176" y="3645024"/>
            <a:ext cx="2987824" cy="3600400"/>
          </a:xfrm>
          <a:prstGeom prst="irregularSeal1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Сварка -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обычно применяется для соединения металлов, их сплавов или термопластов, а также в медицине.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843808" y="4365104"/>
            <a:ext cx="3384376" cy="2498576"/>
          </a:xfrm>
          <a:prstGeom prst="irregularSeal1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Молодых мастеров очень мало. Поэтому зарплаты у сварщиков высокие.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5546711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лучшая профессия!!!</a:t>
            </a:r>
            <a:endParaRPr lang="ru-RU" sz="3600" i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75536"/>
      </p:ext>
    </p:extLst>
  </p:cSld>
  <p:clrMapOvr>
    <a:masterClrMapping/>
  </p:clrMapOvr>
  <p:transition spd="med" advTm="2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352" y="0"/>
            <a:ext cx="6194648" cy="778098"/>
          </a:xfr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FFC000"/>
                </a:solidFill>
              </a:rPr>
              <a:t>Плюсы профессии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7924800" cy="5976664"/>
          </a:xfrm>
        </p:spPr>
        <p:txBody>
          <a:bodyPr numCol="1">
            <a:normAutofit/>
          </a:bodyPr>
          <a:lstStyle/>
          <a:p>
            <a:pPr marL="365760" lvl="1" indent="0" algn="just">
              <a:buNone/>
            </a:pPr>
            <a:r>
              <a:rPr lang="ru-RU" altLang="ru-RU" sz="1400" b="1" dirty="0" smtClean="0"/>
              <a:t>            </a:t>
            </a:r>
          </a:p>
          <a:p>
            <a:pPr marL="731520" lvl="2" indent="0" algn="just">
              <a:buNone/>
            </a:pPr>
            <a:endParaRPr lang="ru-RU" altLang="ru-RU" sz="1000" dirty="0" smtClean="0"/>
          </a:p>
          <a:p>
            <a:pPr marL="365760" lvl="1" indent="0" algn="just">
              <a:buNone/>
            </a:pPr>
            <a:r>
              <a:rPr lang="ru-RU" altLang="ru-RU" sz="1400" dirty="0" smtClean="0"/>
              <a:t>              </a:t>
            </a:r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r>
              <a:rPr lang="ru-RU" altLang="ru-RU" sz="1400" dirty="0" smtClean="0"/>
              <a:t>           </a:t>
            </a:r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endParaRPr lang="ru-RU" altLang="ru-RU" sz="1400" dirty="0" smtClean="0"/>
          </a:p>
          <a:p>
            <a:pPr marL="365760" lvl="1" indent="0" algn="just">
              <a:buNone/>
            </a:pPr>
            <a:r>
              <a:rPr lang="ru-RU" altLang="ru-RU" sz="1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179512" y="4437112"/>
            <a:ext cx="360040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79512" y="2492896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79512" y="692696"/>
            <a:ext cx="360040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07604" y="713085"/>
            <a:ext cx="4104456" cy="1700808"/>
          </a:xfrm>
          <a:prstGeom prst="rightArrow">
            <a:avLst>
              <a:gd name="adj1" fmla="val 50000"/>
              <a:gd name="adj2" fmla="val 82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Престижность и высокая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</a:t>
            </a:r>
            <a:r>
              <a:rPr lang="ru-RU" altLang="ru-RU" sz="1200" b="1" dirty="0" err="1" smtClean="0">
                <a:solidFill>
                  <a:srgbClr val="FF3300"/>
                </a:solidFill>
              </a:rPr>
              <a:t>востребованность</a:t>
            </a:r>
            <a:r>
              <a:rPr lang="ru-RU" altLang="ru-RU" sz="1200" b="1" dirty="0" smtClean="0">
                <a:solidFill>
                  <a:srgbClr val="FF3300"/>
                </a:solidFill>
              </a:rPr>
              <a:t> на рынке труда,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как в государственном секторе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экономики, так и в частном.</a:t>
            </a:r>
            <a:endParaRPr lang="ru-RU" sz="1200" dirty="0">
              <a:solidFill>
                <a:srgbClr val="FF33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9532" y="2290266"/>
            <a:ext cx="4320480" cy="1872208"/>
          </a:xfrm>
          <a:prstGeom prst="rightArrow">
            <a:avLst>
              <a:gd name="adj1" fmla="val 50000"/>
              <a:gd name="adj2" fmla="val 9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Молодым специалистам, только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что окончившим колледж , работу 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долго искать не придётся — она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находит их сама.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83568" y="3933056"/>
            <a:ext cx="4536504" cy="1755576"/>
          </a:xfrm>
          <a:prstGeom prst="rightArrow">
            <a:avLst>
              <a:gd name="adj1" fmla="val 50000"/>
              <a:gd name="adj2" fmla="val 101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1" indent="0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Без опыта сварщики охотно</a:t>
            </a:r>
          </a:p>
          <a:p>
            <a:pPr marL="365760" lvl="1" indent="0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принимают в жилищно-коммунальные </a:t>
            </a:r>
          </a:p>
          <a:p>
            <a:pPr marL="365760" lvl="1" indent="0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хозяйства, в частные организации,</a:t>
            </a:r>
          </a:p>
          <a:p>
            <a:pPr marL="365760" lvl="1" indent="0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сферы обслуживания. </a:t>
            </a:r>
            <a:endParaRPr lang="ru-RU" sz="1200" b="1" dirty="0">
              <a:solidFill>
                <a:srgbClr val="FF33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75656" y="5345832"/>
            <a:ext cx="7272808" cy="1512168"/>
          </a:xfrm>
          <a:prstGeom prst="rightArrow">
            <a:avLst>
              <a:gd name="adj1" fmla="val 50000"/>
              <a:gd name="adj2" fmla="val 17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С приобретением опыта, им поручаются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более ответственные дела и работы в промышленности,</a:t>
            </a:r>
          </a:p>
          <a:p>
            <a:pPr marL="365760" lvl="1" indent="0" algn="just">
              <a:buNone/>
            </a:pPr>
            <a:r>
              <a:rPr lang="ru-RU" altLang="ru-RU" sz="1200" b="1" dirty="0" smtClean="0">
                <a:solidFill>
                  <a:srgbClr val="FF3300"/>
                </a:solidFill>
              </a:rPr>
              <a:t> на стройках, соответственно, увеличивается зарплата. </a:t>
            </a:r>
            <a:endParaRPr lang="ru-RU" altLang="ru-RU" sz="1200" b="1" dirty="0">
              <a:solidFill>
                <a:srgbClr val="FF3300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179512" y="5733256"/>
            <a:ext cx="1080120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ФОТО\с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528392" cy="373826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778604"/>
      </p:ext>
    </p:extLst>
  </p:cSld>
  <p:clrMapOvr>
    <a:masterClrMapping/>
  </p:clrMapOvr>
  <p:transition spd="med" advTm="23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3240360" cy="4180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коммунальном</a:t>
            </a: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хозяйстве</a:t>
            </a:r>
            <a:endParaRPr lang="ru-RU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C:\Users\1\Desktop\ремо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68352" cy="25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4869160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на стройке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1\Desktop\341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5776" y="2606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pic>
        <p:nvPicPr>
          <p:cNvPr id="10" name="Picture 5" descr="AAEJ0016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240485" cy="215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234888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 машиностроительных заводах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4" descr="303-I-723-Q91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3" y="188640"/>
            <a:ext cx="1440160" cy="216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940152" y="188640"/>
            <a:ext cx="27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при сооружении морских и речных судов большого тоннажа, вагонов, котлов высокого давления, мостовых кранов, цистерн, трубопроводов и т.п.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0955870">
            <a:off x="3729704" y="5256202"/>
            <a:ext cx="413286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Профессия  сварщика – незаменима!!!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0627"/>
      </p:ext>
    </p:extLst>
  </p:cSld>
  <p:clrMapOvr>
    <a:masterClrMapping/>
  </p:clrMapOvr>
  <p:transition spd="med" advTm="11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2606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pic>
        <p:nvPicPr>
          <p:cNvPr id="14" name="Picture 4" descr="IH01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84015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5" cy="25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51720" y="1886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Сегодня диапазоны применения сварочных технологий простираются от подводной до космической сварки</a:t>
            </a:r>
            <a:endParaRPr lang="ru-RU" sz="2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5"/>
            <a:ext cx="2664296" cy="38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79912" y="3140968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Валерий Николаевич </a:t>
            </a:r>
            <a:r>
              <a:rPr lang="ru-RU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Кубасов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 smtClean="0"/>
              <a:t>Космонавт (первый полёт: с 11 по 16 октября 1969 года в качестве </a:t>
            </a:r>
            <a:r>
              <a:rPr lang="ru-RU" dirty="0" smtClean="0">
                <a:hlinkClick r:id="rId5" tooltip="Бортинженер"/>
              </a:rPr>
              <a:t>бортинженера</a:t>
            </a:r>
            <a:r>
              <a:rPr lang="ru-RU" dirty="0" smtClean="0"/>
              <a:t> КК «</a:t>
            </a:r>
            <a:r>
              <a:rPr lang="ru-RU" dirty="0" smtClean="0">
                <a:hlinkClick r:id="rId6" tooltip="Союз-6"/>
              </a:rPr>
              <a:t>Союз-6</a:t>
            </a:r>
            <a:r>
              <a:rPr lang="ru-RU" dirty="0" smtClean="0"/>
              <a:t>»). Во время полёта впервые в мире были проведены эксперименты по проведению сварочных работ в космосе на аппаратуре, разработанной в ИЭС        им. </a:t>
            </a:r>
            <a:r>
              <a:rPr lang="ru-RU" dirty="0" smtClean="0">
                <a:hlinkClick r:id="rId7" tooltip="Патон"/>
              </a:rPr>
              <a:t>Б.Е. Патона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100627"/>
      </p:ext>
    </p:extLst>
  </p:cSld>
  <p:clrMapOvr>
    <a:masterClrMapping/>
  </p:clrMapOvr>
  <p:transition spd="med" advTm="11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1241262229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66586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2-18504-2-27522-lestnicy-svarnyeke-luchshie-v-odes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288285"/>
            <a:ext cx="4230558" cy="25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Desktop\24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9" y="3140968"/>
            <a:ext cx="388431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\Desktop\63030401_2_644x461_trubogib-fotografii_rev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56419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302" y="0"/>
            <a:ext cx="6561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Конструкции для частного применения</a:t>
            </a:r>
            <a:endParaRPr lang="ru-RU" sz="2800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165304"/>
            <a:ext cx="782451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3300"/>
                </a:solidFill>
              </a:rPr>
              <a:t>Мы станем профессионалами  и  добьёмся успеха!!!</a:t>
            </a:r>
            <a:endParaRPr lang="ru-RU" i="1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0" y="1478824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0627"/>
      </p:ext>
    </p:extLst>
  </p:cSld>
  <p:clrMapOvr>
    <a:masterClrMapping/>
  </p:clrMapOvr>
  <p:transition spd="med" advTm="5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1203</TotalTime>
  <Words>408</Words>
  <Application>Microsoft Office PowerPoint</Application>
  <PresentationFormat>Экран (4:3)</PresentationFormat>
  <Paragraphs>92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Batang</vt:lpstr>
      <vt:lpstr>Bookman Old Style</vt:lpstr>
      <vt:lpstr>Calibri</vt:lpstr>
      <vt:lpstr>Courier New</vt:lpstr>
      <vt:lpstr>Monotype Corsiva</vt:lpstr>
      <vt:lpstr>MV Boli</vt:lpstr>
      <vt:lpstr>Segoe Print</vt:lpstr>
      <vt:lpstr>Tahoma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Квалификация </vt:lpstr>
      <vt:lpstr>Презентация PowerPoint</vt:lpstr>
      <vt:lpstr> </vt:lpstr>
      <vt:lpstr>Презентация PowerPoint</vt:lpstr>
      <vt:lpstr>Плюсы профессии</vt:lpstr>
      <vt:lpstr>в коммунальном хозяйстве</vt:lpstr>
      <vt:lpstr>Презентация PowerPoint</vt:lpstr>
      <vt:lpstr>Презентация PowerPoint</vt:lpstr>
      <vt:lpstr>Изготовлено сварными соединениями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134</cp:revision>
  <dcterms:created xsi:type="dcterms:W3CDTF">2013-11-12T13:43:29Z</dcterms:created>
  <dcterms:modified xsi:type="dcterms:W3CDTF">2022-09-20T11:48:06Z</dcterms:modified>
</cp:coreProperties>
</file>