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2" r:id="rId4"/>
    <p:sldId id="260" r:id="rId5"/>
    <p:sldId id="268" r:id="rId6"/>
    <p:sldId id="259" r:id="rId7"/>
    <p:sldId id="271" r:id="rId8"/>
    <p:sldId id="269" r:id="rId9"/>
    <p:sldId id="272" r:id="rId10"/>
    <p:sldId id="273" r:id="rId11"/>
    <p:sldId id="277" r:id="rId12"/>
    <p:sldId id="278" r:id="rId13"/>
    <p:sldId id="27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6D3-E8B3-472F-BE6C-422E7EF6BD3B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52EA3-7B11-4DE0-B7B4-B4903BA0B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020192"/>
      </p:ext>
    </p:extLst>
  </p:cSld>
  <p:clrMapOvr>
    <a:masterClrMapping/>
  </p:clrMapOvr>
  <p:transition spd="slow" advClick="0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2385-D6F2-4D39-9F84-D3F907B665C5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0A992-5118-4D07-9322-310BDDE5B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974508"/>
      </p:ext>
    </p:extLst>
  </p:cSld>
  <p:clrMapOvr>
    <a:masterClrMapping/>
  </p:clrMapOvr>
  <p:transition spd="slow" advClick="0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D106-124B-4CD5-B4F9-D305C85958A0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CA444-A50F-4E71-9469-4D29B92FC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147788"/>
      </p:ext>
    </p:extLst>
  </p:cSld>
  <p:clrMapOvr>
    <a:masterClrMapping/>
  </p:clrMapOvr>
  <p:transition spd="slow" advClick="0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3DFB-8D17-47A0-9C66-62923676918E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E8C0-1822-43F5-972E-C3BD8353B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85060"/>
      </p:ext>
    </p:extLst>
  </p:cSld>
  <p:clrMapOvr>
    <a:masterClrMapping/>
  </p:clrMapOvr>
  <p:transition spd="slow" advClick="0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554E-73DC-4301-8E3C-065B5FE81741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BE3-8CA2-4E8F-94D8-0382C18B6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376633"/>
      </p:ext>
    </p:extLst>
  </p:cSld>
  <p:clrMapOvr>
    <a:masterClrMapping/>
  </p:clrMapOvr>
  <p:transition spd="slow" advClick="0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7935-3851-4277-9277-82BF3D976627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D583-835B-4366-8391-35A8CC882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415374"/>
      </p:ext>
    </p:extLst>
  </p:cSld>
  <p:clrMapOvr>
    <a:masterClrMapping/>
  </p:clrMapOvr>
  <p:transition spd="slow" advClick="0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6F25-1B34-4902-A998-A8064669942A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3AD18-12A4-4940-85DB-5094A8EB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371690"/>
      </p:ext>
    </p:extLst>
  </p:cSld>
  <p:clrMapOvr>
    <a:masterClrMapping/>
  </p:clrMapOvr>
  <p:transition spd="slow" advClick="0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E56C-50C4-484B-AC99-31B34EC78B4E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D172-16FF-497F-BD97-426BD814B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121485"/>
      </p:ext>
    </p:extLst>
  </p:cSld>
  <p:clrMapOvr>
    <a:masterClrMapping/>
  </p:clrMapOvr>
  <p:transition spd="slow" advClick="0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59B5-F4B7-4EA1-8054-1A6A32AA56F6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6E97-0090-43DA-8B6F-31A47E922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426341"/>
      </p:ext>
    </p:extLst>
  </p:cSld>
  <p:clrMapOvr>
    <a:masterClrMapping/>
  </p:clrMapOvr>
  <p:transition spd="slow" advClick="0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17CD-82ED-4AFC-A779-845A4EDF3764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46DCB-DC0B-44A1-B941-1CC833534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644786"/>
      </p:ext>
    </p:extLst>
  </p:cSld>
  <p:clrMapOvr>
    <a:masterClrMapping/>
  </p:clrMapOvr>
  <p:transition spd="slow" advClick="0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F9FA-BF09-4077-A74E-98177646DEF3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100B6-B8F5-41E5-AA03-1C593F87D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059137"/>
      </p:ext>
    </p:extLst>
  </p:cSld>
  <p:clrMapOvr>
    <a:masterClrMapping/>
  </p:clrMapOvr>
  <p:transition spd="slow" advClick="0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917BE-37EA-4802-BB1C-E61DF66A7E27}" type="datetimeFigureOut">
              <a:rPr lang="ru-RU"/>
              <a:pPr>
                <a:defRPr/>
              </a:pPr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onstantia" panose="02030602050306030303" pitchFamily="18" charset="0"/>
              </a:defRPr>
            </a:lvl1pPr>
          </a:lstStyle>
          <a:p>
            <a:fld id="{42364AAE-EF13-45CC-AB9C-806A530ADF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7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lege\Desktop\&#1044;&#1077;&#1085;&#1100;%20&#1086;&#1090;&#1082;&#1088;&#1099;&#1090;&#1099;&#1093;%20&#1076;&#1074;&#1077;&#1088;&#1077;&#1081;\&#1063;&#1077;&#1083;&#1089;&#1080;%20-%20&#1043;&#1080;&#1084;&#1085;%20&#1075;&#1086;&#1076;&#1072;%20&#1084;&#1086;&#1083;&#1086;&#1076;&#1077;&#1078;&#1080;%20(&#1050;&#1090;&#1086;,%20&#1077;&#1089;&#1083;&#1080;%20&#1085;&#1077;%20&#1084;&#1099;)%20(&#1084;&#1080;&#1085;&#1091;&#1089;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375"/>
            <a:ext cx="9144000" cy="2571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специальности 11.02.16 «Монтаж, техническое обслуживание и ремонт электронных приборов и устройств»</a:t>
            </a:r>
            <a:r>
              <a:rPr lang="ru-RU" sz="5300" b="1" i="1" dirty="0"/>
              <a:t/>
            </a:r>
            <a:br>
              <a:rPr lang="ru-RU" sz="5300" b="1" i="1" dirty="0"/>
            </a:br>
            <a:endParaRPr lang="ru-RU" sz="5300" b="1" i="1" dirty="0"/>
          </a:p>
        </p:txBody>
      </p:sp>
      <p:pic>
        <p:nvPicPr>
          <p:cNvPr id="2051" name="Picture 8" descr="C:\Documents and Setting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6430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500063" y="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Министерство образования Московской области </a:t>
            </a: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Государственное бюджетное профессиональное образовательное учреждение Московской области</a:t>
            </a:r>
          </a:p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«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Серпуховский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 колледж»</a:t>
            </a:r>
          </a:p>
        </p:txBody>
      </p:sp>
      <p:pic>
        <p:nvPicPr>
          <p:cNvPr id="4" name="Челси - Гимн года молодежи (Кто, если не мы) (минус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925" y="11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профессиональных качеств на старших курсах</a:t>
            </a:r>
          </a:p>
        </p:txBody>
      </p:sp>
      <p:pic>
        <p:nvPicPr>
          <p:cNvPr id="11267" name="Picture 2" descr="https://pp.userapi.com/c845122/v845122850/62d34/8Lzw34ApB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20975"/>
            <a:ext cx="27987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pp.userapi.com/c848624/v848624909/1401a7/h9K2jMnZT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508125"/>
            <a:ext cx="32210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625" y="3860800"/>
            <a:ext cx="4143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Международные соревнования «</a:t>
            </a: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World Skills Russia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23850" y="1630363"/>
            <a:ext cx="4572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Всероссийская олимпиада профессионального мастерства УГС 11.00.00«Электроника, радиотехника и связь»</a:t>
            </a:r>
          </a:p>
        </p:txBody>
      </p:sp>
      <p:pic>
        <p:nvPicPr>
          <p:cNvPr id="1127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135563"/>
            <a:ext cx="359886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36700"/>
            <a:ext cx="1604963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379913"/>
            <a:ext cx="181133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userapi.com/c851528/v851528014/ae74c/X2nBK6Ldg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12">
            <a:off x="5830888" y="1406525"/>
            <a:ext cx="31988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профессиональных качеств на старших курсах</a:t>
            </a:r>
          </a:p>
        </p:txBody>
      </p:sp>
      <p:pic>
        <p:nvPicPr>
          <p:cNvPr id="12292" name="Picture 4" descr="https://pp.userapi.com/c840122/v840122166/70172/Xvag_jmJy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233863"/>
            <a:ext cx="3203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pp.userapi.com/c847123/v847123850/8674f/mAJ9vgEIT5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006">
            <a:off x="396875" y="1720850"/>
            <a:ext cx="2749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775" y="1155700"/>
            <a:ext cx="3429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Международная конференция «Молодежь и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инноватика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</a:t>
            </a:r>
            <a:endParaRPr 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4613" y="3702050"/>
            <a:ext cx="4000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Практика в мастерских колледжа</a:t>
            </a:r>
            <a:endParaRPr 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профессиональных качеств на старших курсах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6238" y="1196975"/>
            <a:ext cx="3698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Практика на предприятиях МО</a:t>
            </a:r>
            <a:endParaRPr 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6192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3467100"/>
            <a:ext cx="255111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Производственные мощности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о. Серпухов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1144588"/>
            <a:ext cx="3490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Ратеп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Радиолокационный «Небо-М»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6663" y="4095750"/>
            <a:ext cx="4346575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АО «75 АРСЕНАЛ»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Пункт разведки и управления ППРУ </a:t>
            </a:r>
          </a:p>
          <a:p>
            <a:pPr eaLnBrk="1" hangingPunct="1">
              <a:defRPr/>
            </a:pPr>
            <a:endParaRPr 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3900" y="1144588"/>
            <a:ext cx="46418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Серпуховский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завод «Металлист»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Комплекты цилиндропоршневой группы </a:t>
            </a:r>
          </a:p>
        </p:txBody>
      </p:sp>
      <p:pic>
        <p:nvPicPr>
          <p:cNvPr id="14342" name="Picture 4" descr="http://militaryrussia.ru/i/284/690/IqN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6100"/>
            <a:ext cx="317658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групп - Купить запчасти для мотоциклов в Иркутске | Б/у и новые  мотозапчасти | Ав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90700"/>
            <a:ext cx="3000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http://75arsenal.ru/sites/default/files/img_izd/1l2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91063"/>
            <a:ext cx="31448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профессии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Востребованность, которая связана с большим количеством организаций приборостроительной отрасли;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Карьерное развитие;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Научная карьера;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Совершенствование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электронной,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радиотехнической,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вычислительной техники;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	И многое другое!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9051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086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профессия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786812" cy="4946650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 Профессия «Специалист по электронным приборам и устройствам» базируется на изучении</a:t>
            </a:r>
            <a:r>
              <a:rPr lang="en-US" dirty="0"/>
              <a:t> </a:t>
            </a:r>
            <a:r>
              <a:rPr lang="ru-RU" dirty="0"/>
              <a:t>УГС 11.00.00.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«Радиотехника, электроника и системы связи»,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специальность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11.02.16 «Монтаж, техническое обслуживание и ремонт электронных приборов и устройств».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Современные электронные приборы и устройства – это высокотехнологичные, наукоемкие разработки, синтезирующие последние научные достижения в различных областях: математических методов формирования и обработки сигналов, радиофизических эффектов в различных средах и объектах – технических, биологических, геофизических, аэрокосмических, современных технологий создания интегральных схем, </a:t>
            </a:r>
            <a:r>
              <a:rPr lang="ru-RU" dirty="0" err="1"/>
              <a:t>радиоинформатики</a:t>
            </a:r>
            <a:r>
              <a:rPr lang="ru-RU" dirty="0"/>
              <a:t> и многих других.</a:t>
            </a:r>
          </a:p>
        </p:txBody>
      </p:sp>
      <p:pic>
        <p:nvPicPr>
          <p:cNvPr id="3077" name="Picture 2" descr="Картинки по запросу радиотехника нача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224463"/>
            <a:ext cx="321468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радио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аэрокосмонавтики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радиоволн до просторов галактики...»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185737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600" smtClean="0"/>
              <a:t>		</a:t>
            </a:r>
            <a:r>
              <a:rPr lang="ru-RU" altLang="ru-RU" sz="2400" smtClean="0"/>
              <a:t>В результате труда специалистов по электронным приборам и устройствам создаются системы и устройства самого различного назначения – от космических ракетных комплексов  до миниатюрных сотовых телефонов.</a:t>
            </a:r>
          </a:p>
        </p:txBody>
      </p:sp>
      <p:pic>
        <p:nvPicPr>
          <p:cNvPr id="4100" name="Picture 2" descr="Картинки по запросу аэрокосмонав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86375"/>
            <a:ext cx="20716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Картинки по запросу ради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2428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6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3" name="AutoShape 8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4" name="AutoShape 10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AutoShape 12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6" name="AutoShape 14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07" name="Picture 16" descr="http://dic.academic.ru/pictures/wiki/files/69/Elektronika_IM02_Nu_Pogo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75"/>
            <a:ext cx="2428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Картинки по запросу электро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2214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0" descr="Картинки по запросу электрони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286375"/>
            <a:ext cx="2214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2" descr="Картинки по запросу электрон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571875"/>
            <a:ext cx="20526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24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12" name="AutoShape 26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13" name="AutoShape 28" descr="Картинки по запросу электро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14" name="Picture 30" descr="http://www.bright-prospect.com/images/slide/electroni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7650"/>
            <a:ext cx="24479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AutoShape 32" descr="Картинки по запросу аф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16" name="AutoShape 34" descr="Картинки по запросу аф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117" name="Picture 36" descr="https://upload.wikimedia.org/wikipedia/commons/thumb/0/08/PAK_FA_AESA_maks2009.jpg/220px-PAK_FA_AESA_maks20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286375"/>
            <a:ext cx="2428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навыки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Выполнение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сборки, монтажа и демонтажа электронных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приборов  и  устройств.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Проведение технического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обслуживания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и ремонта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электронных приборов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и устройств.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Проектирование электронных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приборов и устройств на основе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печатного монтажа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Выполнение работ по одной или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нескольким профессиям рабочей специальности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4" name="AutoShape 2" descr="ÐÐ°ÑÑÐ¸Ð½ÐºÐ¸ Ð¿Ð¾ Ð·Ð°Ð¿ÑÐ¾ÑÑ ÑÐ°Ð´Ð¸Ð¾ÑÐµÑÐ½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5" name="AutoShape 4" descr="ÐÐ°ÑÑÐ¸Ð½ÐºÐ¸ Ð¿Ð¾ Ð·Ð°Ð¿ÑÐ¾ÑÑ ÑÐ°Ð´Ð¸Ð¾ÑÐµÑÐ½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6" name="Picture 6" descr="ÐÐ°ÑÑÐ¸Ð½ÐºÐ¸ Ð¿Ð¾ Ð·Ð°Ð¿ÑÐ¾ÑÑ ÑÐ°Ð´Ð¸Ð¾ÑÐµÑÐ½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72000"/>
            <a:ext cx="23574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ÐÐ°ÑÑÐ¸Ð½ÐºÐ¸ Ð¿Ð¾ Ð·Ð°Ð¿ÑÐ¾ÑÑ ÑÐ°Ð´Ð¸Ð¾ÑÐµÑ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71750"/>
            <a:ext cx="2357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428750"/>
            <a:ext cx="235743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и класс профессии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63938" y="1481138"/>
            <a:ext cx="5184775" cy="5376862"/>
          </a:xfrm>
        </p:spPr>
        <p:txBody>
          <a:bodyPr rtlCol="0"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Профессия «Специалист по электронным приборам и устройствам» по предмету труда относится к типу : </a:t>
            </a:r>
            <a:r>
              <a:rPr lang="ru-RU" dirty="0">
                <a:solidFill>
                  <a:srgbClr val="C00000"/>
                </a:solidFill>
              </a:rPr>
              <a:t>«Человек-Техника»</a:t>
            </a:r>
            <a:r>
              <a:rPr lang="ru-RU" dirty="0"/>
              <a:t>, она ориентирована на создание, конструирование, монтаж, сборку и наладку, эксплуатацию радиотехнических устройств, управление техническими устройствами.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Дополнительный тип профессии – </a:t>
            </a:r>
            <a:r>
              <a:rPr lang="ru-RU" dirty="0">
                <a:solidFill>
                  <a:srgbClr val="C00000"/>
                </a:solidFill>
              </a:rPr>
              <a:t>«Человек - Знак»</a:t>
            </a:r>
            <a:r>
              <a:rPr lang="ru-RU" dirty="0"/>
              <a:t>, поскольку она связана с работой со знаковой информацией: цифрами, формулами, таблицами, чертежами, схемами.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Профессия по характеру труда относится к классу эвристических (творческих), она связана с анализом, исследованиями и испытаниями, конструированием и проектированием. </a:t>
            </a:r>
          </a:p>
        </p:txBody>
      </p:sp>
      <p:pic>
        <p:nvPicPr>
          <p:cNvPr id="6148" name="Picture 2" descr="Картинки по запросу радиотех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5242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 в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4071938" cy="485775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Первые шаги в выбранной профессии совершают в профильном образовательном учреждении.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Профессиональные учреждения, которые обучают специальности УГС 11.00.00 встречаются довольно редко.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Одним из таких учебных заведений в Московской области является «</a:t>
            </a:r>
            <a:r>
              <a:rPr lang="ru-RU" dirty="0" err="1"/>
              <a:t>Серпуховский</a:t>
            </a:r>
            <a:r>
              <a:rPr lang="ru-RU" dirty="0"/>
              <a:t> колледж»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1571625"/>
            <a:ext cx="4999037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профессия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	</a:t>
            </a:r>
            <a:r>
              <a:rPr lang="ru-RU" sz="2600" dirty="0"/>
              <a:t>Выбранная профессия открывает перед нами огромные перспективы развития личностных, творческих и профессиональны качеств, такие как: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/>
              <a:t>Работа по изучению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err="1"/>
              <a:t>электрорадиоэлементов</a:t>
            </a:r>
            <a:endParaRPr lang="ru-RU" sz="26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/>
              <a:t>Изучение основ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электроники и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радиотехники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/>
              <a:t>Освоение основ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профессии «Специалист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по электронным приборам и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устройствам»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/>
              <a:t>Участие в конкурсах и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олимпиадах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dirty="0"/>
              <a:t>Приобретение навыков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работы в группе и т.д.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/>
          </a:p>
        </p:txBody>
      </p:sp>
      <p:pic>
        <p:nvPicPr>
          <p:cNvPr id="8196" name="Picture 2" descr="https://pp.userapi.com/c844521/v844521704/1ce902/miYTV6S7Y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2044700"/>
            <a:ext cx="277812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3500438"/>
            <a:ext cx="22875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129088"/>
            <a:ext cx="24828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Специалисту по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Высокий уровень развития технического и абстрактно – логического мышления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Развитое пространственное воображение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Развитые математические и аналитические способности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Склонность к работе с информацией и техникой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Ручная ловкость, сноровка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Изобретательность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Усидчивость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Организованность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0" name="AutoShape 2" descr="ÐÐ°ÑÑÐ¸Ð½ÐºÐ¸ Ð¿Ð¾ Ð·Ð°Ð¿ÑÐ¾ÑÑ ÐºÐ°ÑÑÐ¸Ð½ÐºÐ¸ Ð±ÐµÐ»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1" name="AutoShape 4" descr="ÐÐ°ÑÑÐ¸Ð½ÐºÐ¸ Ð¿Ð¾ Ð·Ð°Ð¿ÑÐ¾ÑÑ ÐºÐ°ÑÑÐ¸Ð½ÐºÐ¸ Ð±ÐµÐ»ÑÐµ ÑÐµÐ»Ð¾Ð²Ðµ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922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12509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профессиональных качеств на старших курсах</a:t>
            </a:r>
          </a:p>
        </p:txBody>
      </p:sp>
      <p:pic>
        <p:nvPicPr>
          <p:cNvPr id="10243" name="Picture 2" descr="https://pp.userapi.com/c627118/v627118408/1c375/6-ix2RcKO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191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pp.userapi.com/c626928/v626928408/6754/UOOj4mCpm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85875"/>
            <a:ext cx="41433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571875"/>
            <a:ext cx="42148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Региональные  конкурсы профессионального мастерства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88" y="3571875"/>
            <a:ext cx="4214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Внутренние соревнования по выбранной профессии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17988"/>
            <a:ext cx="27638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217988"/>
            <a:ext cx="351948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228</Words>
  <Application>Microsoft Office PowerPoint</Application>
  <PresentationFormat>Экран (4:3)</PresentationFormat>
  <Paragraphs>95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Calibri</vt:lpstr>
      <vt:lpstr>Wingdings</vt:lpstr>
      <vt:lpstr>Тема Office</vt:lpstr>
      <vt:lpstr>  Презентация специальности 11.02.16 «Монтаж, техническое обслуживание и ремонт электронных приборов и устройств» </vt:lpstr>
      <vt:lpstr>Моя профессия</vt:lpstr>
      <vt:lpstr>«От радио до аэрокосмонавтики, От радиоволн до просторов галактики...»</vt:lpstr>
      <vt:lpstr>Профессиональные навыки</vt:lpstr>
      <vt:lpstr>Тип и класс профессии</vt:lpstr>
      <vt:lpstr>Первые шаги в профессии</vt:lpstr>
      <vt:lpstr>Моя профессия</vt:lpstr>
      <vt:lpstr>Требования к  Специалисту по ЭПиУ</vt:lpstr>
      <vt:lpstr>Развитие профессиональных качеств на старших курсах</vt:lpstr>
      <vt:lpstr>Развитие профессиональных качеств на старших курсах</vt:lpstr>
      <vt:lpstr>Развитие профессиональных качеств на старших курсах</vt:lpstr>
      <vt:lpstr>Развитие профессиональных качеств на старших курсах</vt:lpstr>
      <vt:lpstr>Производственные мощности  г. о. Серпухов</vt:lpstr>
      <vt:lpstr>Будущее профессии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специальность: история, развитие и достижения</dc:title>
  <dc:creator>Валерия</dc:creator>
  <cp:lastModifiedBy>Admin</cp:lastModifiedBy>
  <cp:revision>155</cp:revision>
  <dcterms:created xsi:type="dcterms:W3CDTF">2015-08-26T15:52:54Z</dcterms:created>
  <dcterms:modified xsi:type="dcterms:W3CDTF">2022-09-23T12:58:03Z</dcterms:modified>
</cp:coreProperties>
</file>