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5" r:id="rId3"/>
    <p:sldId id="297" r:id="rId4"/>
    <p:sldId id="298" r:id="rId5"/>
    <p:sldId id="300" r:id="rId6"/>
    <p:sldId id="301" r:id="rId7"/>
    <p:sldId id="302" r:id="rId8"/>
    <p:sldId id="303" r:id="rId9"/>
    <p:sldId id="304" r:id="rId10"/>
    <p:sldId id="333" r:id="rId11"/>
    <p:sldId id="331" r:id="rId12"/>
    <p:sldId id="332" r:id="rId13"/>
    <p:sldId id="323" r:id="rId14"/>
    <p:sldId id="330" r:id="rId15"/>
    <p:sldId id="313" r:id="rId16"/>
    <p:sldId id="314" r:id="rId17"/>
    <p:sldId id="315" r:id="rId18"/>
    <p:sldId id="317" r:id="rId19"/>
    <p:sldId id="319" r:id="rId20"/>
    <p:sldId id="321" r:id="rId21"/>
    <p:sldId id="325" r:id="rId22"/>
    <p:sldId id="305" r:id="rId23"/>
    <p:sldId id="307" r:id="rId24"/>
    <p:sldId id="306" r:id="rId25"/>
    <p:sldId id="308" r:id="rId26"/>
    <p:sldId id="309" r:id="rId27"/>
    <p:sldId id="310" r:id="rId28"/>
    <p:sldId id="311" r:id="rId29"/>
    <p:sldId id="327" r:id="rId30"/>
    <p:sldId id="328" r:id="rId31"/>
    <p:sldId id="329" r:id="rId32"/>
    <p:sldId id="26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6" autoAdjust="0"/>
  </p:normalViewPr>
  <p:slideViewPr>
    <p:cSldViewPr>
      <p:cViewPr varScale="1">
        <p:scale>
          <a:sx n="106" d="100"/>
          <a:sy n="106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90D749F-4E95-4DAF-AE35-54AD28033836}" type="datetimeFigureOut">
              <a:rPr lang="ru-RU"/>
              <a:pPr/>
              <a:t>11.10.2018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AEEC180-A999-4240-A682-60AB517348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C180-A999-4240-A682-60AB517348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C180-A999-4240-A682-60AB517348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C180-A999-4240-A682-60AB517348B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FBB3-5670-4DE6-A741-44E0A28D0642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394E-8800-411A-8CD0-7AE7FB54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72EB-DAF6-4E28-8E0D-971BF0E12110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37A3-6FFC-42C0-8699-99C8119DD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BF635-3918-4685-B35C-1E147091D2CA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3861-CAD0-4518-BD71-3BF7776B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08C0-678B-4DCC-9A1B-8875913493D0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EBF0-A175-44CE-A23A-779ED9E74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C435-1631-408F-B712-CF7A0C4D869C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2377-7477-4F41-B0F0-611FCD51E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938B-7228-4B35-A02C-3F25D0432576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3C78-F3AD-42BB-8B4C-5C6C98B4E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734-8750-4AA0-AC90-F97D1C5AE455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53B4-58E2-4697-9585-42BF25CDF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7125-A6A1-4871-BAFC-2E663AAB7647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1D2E-6B08-4D3F-BAB7-B6FDCC0D4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E3AD-E84D-4373-8258-3AB6962A0A13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2CA4-AA28-4353-9F91-DBCF7D772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D5E2-4B0D-4E6E-AB04-A6874DF507CA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AF8-B3CA-41AC-970A-908FE88E0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8ABF-6A59-45AC-90EE-4C258E93D6A6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8247-A7CD-491A-A1DA-86FEB92AA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A511A4-8997-46BB-A697-3E5457EFC435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9E482F-9924-4607-95C5-0C5B64BCC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501122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Общие подходы к использованию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онлайн-курсов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в реализации основных профессиональных образовательных программ СПО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143512"/>
            <a:ext cx="6954864" cy="901688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</a:rPr>
              <a:t>Хасанова И.Ф., научный сотрудник Центра развития профессионального образования</a:t>
            </a:r>
          </a:p>
          <a:p>
            <a:endParaRPr lang="ru-RU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Нормативно-правовая база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онлайн-обучения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571480"/>
            <a:ext cx="8715436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Федеральный закон "Об образовании в Российской Федерации" от 29.12.2012 N 273-ФЗ – статьи 13 (п.п.1, 2), 15 (п.п.1, 2), 16 (п.п.1, 2, 4), 28 (п.п. 1, 2, 3(6), 3(12)), 34 (п. 1(4), 1(5), 1(6), 1(7), 1(24)), 47. </a:t>
            </a:r>
            <a:endParaRPr kumimoji="0" lang="ru-RU" sz="15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Паспорт приоритетного проекта "Современная цифровая образовательная среда в Российской Федерации» (Утвержден президиумом Совета при Президенте Российской Федерации по стратегическому развитию и приоритетным проектам (протокол от 25 октября 2016 г. N 9).</a:t>
            </a:r>
            <a:endParaRPr kumimoji="0" lang="ru-RU" sz="15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Приказ Министерства образования и науки РФ от 23 августа 2017 г. № 816 "Об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программ”.</a:t>
            </a:r>
            <a:endParaRPr kumimoji="0" lang="ru-RU" sz="15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Методические рекомендации по организации образовательной деятельности с использованием сетевых форм реализации образовательных программ (Письмо </a:t>
            </a:r>
            <a:r>
              <a:rPr kumimoji="0" lang="ru-RU" sz="15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России от 28.08.2015 N АК-2563/05 "О методических рекомендациях"). </a:t>
            </a:r>
            <a:endParaRPr kumimoji="0" lang="ru-RU" sz="15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Приказ Министерства образования и науки РФ от 14 июня 2013 г. N 464 "Об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образования" (с изменениями и дополнениями);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Требования и рекомендации  по разработке </a:t>
            </a:r>
            <a:r>
              <a:rPr kumimoji="0" lang="ru-RU" sz="15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онлайн-курсов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публикуемых на национальной платформе открытого образования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Документ подготовлен рабочей группой Совета Министерства образования и науки Российской Федерации по открытому образованию и 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rebuchet MS" pitchFamily="34" charset="0"/>
              </a:rPr>
              <a:t> 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утвержден заседанием Правления Ассоциации «НПОО» Протокол № 2 от 23.07.2015).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rebuchet MS" pitchFamily="34" charset="0"/>
              </a:rPr>
              <a:t> 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5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Методические рекомендации по организации образовательной деятельности с использованием </a:t>
            </a:r>
            <a:r>
              <a:rPr kumimoji="0" lang="ru-RU" sz="15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онлайн-курсов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(Проект </a:t>
            </a:r>
            <a:r>
              <a:rPr kumimoji="0" lang="ru-RU" sz="15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России). </a:t>
            </a:r>
            <a:endParaRPr kumimoji="0" lang="ru-RU" sz="15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Регламенты оценки качества </a:t>
            </a:r>
            <a:r>
              <a:rPr kumimoji="0" lang="ru-RU" sz="15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онлайн-курсов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размещаемых на информационном ресурсе (портале), обеспечивающем для каждого пользователя по принципу «Одного окна» доступ к </a:t>
            </a:r>
            <a:r>
              <a:rPr kumimoji="0" lang="ru-RU" sz="15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онлайн-курсам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в рамках опытной эксплуатации (Приказ </a:t>
            </a:r>
            <a:r>
              <a:rPr kumimoji="0" lang="ru-RU" sz="15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15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России от 14 ноября 2017 г. №1108).</a:t>
            </a:r>
            <a:endParaRPr kumimoji="0" lang="ru-RU" sz="15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8519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40000" lon="1800000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827584" y="11663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Московская область –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пилотный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субъект по внедрению современной цифровой среды  в среднем профессиональном образовании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6300192" cy="398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Контрольные точки проекта в 2018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1" y="1484785"/>
          <a:ext cx="7920879" cy="432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902132">
                <a:tc rowSpan="3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университетов-разработчиков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9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b="1" kern="1200" dirty="0" smtClean="0">
                        <a:solidFill>
                          <a:srgbClr val="C0000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87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5" name="Picture 7" descr="C:\Users\hasanova_if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1534647" cy="1113818"/>
          </a:xfrm>
          <a:prstGeom prst="rect">
            <a:avLst/>
          </a:prstGeom>
          <a:noFill/>
        </p:spPr>
      </p:pic>
      <p:pic>
        <p:nvPicPr>
          <p:cNvPr id="2056" name="Picture 8" descr="C:\Users\hasanova_if\Desktop\Безымянный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44824"/>
            <a:ext cx="1587431" cy="1152128"/>
          </a:xfrm>
          <a:prstGeom prst="rect">
            <a:avLst/>
          </a:prstGeom>
          <a:noFill/>
        </p:spPr>
      </p:pic>
      <p:pic>
        <p:nvPicPr>
          <p:cNvPr id="2058" name="Picture 10" descr="C:\Users\hasanova_if\Desktop\Безымянный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423" y="1772816"/>
            <a:ext cx="1488217" cy="10801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15616" y="3356992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8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онлайн-курсов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3284984"/>
            <a:ext cx="20882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3000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слушателей- студентов ПОО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3356992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6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РЦК-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Разработчиков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Способы реализации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онлайн-курсов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828680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Способ 1:</a:t>
            </a:r>
            <a:r>
              <a:rPr lang="ru-RU" sz="2400" dirty="0" smtClean="0"/>
              <a:t> Реализация </a:t>
            </a:r>
            <a:r>
              <a:rPr lang="ru-RU" sz="2400" dirty="0" err="1" smtClean="0"/>
              <a:t>онлайн-курса</a:t>
            </a:r>
            <a:r>
              <a:rPr lang="ru-RU" sz="2400" dirty="0" smtClean="0"/>
              <a:t> самой образовательной организацией, реализующей основную образовательную программу, в которой используется </a:t>
            </a:r>
            <a:r>
              <a:rPr lang="ru-RU" sz="2400" dirty="0" err="1" smtClean="0"/>
              <a:t>онлайн-курс</a:t>
            </a:r>
            <a:r>
              <a:rPr lang="ru-RU" sz="2400" dirty="0" smtClean="0"/>
              <a:t>. </a:t>
            </a:r>
          </a:p>
          <a:p>
            <a:pPr>
              <a:spcAft>
                <a:spcPts val="16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Способ 2: </a:t>
            </a:r>
            <a:r>
              <a:rPr lang="ru-RU" sz="2400" dirty="0" smtClean="0"/>
              <a:t>Использование </a:t>
            </a:r>
            <a:r>
              <a:rPr lang="ru-RU" sz="2400" dirty="0" err="1" smtClean="0"/>
              <a:t>онлайн-курса</a:t>
            </a:r>
            <a:r>
              <a:rPr lang="ru-RU" sz="2400" dirty="0" smtClean="0"/>
              <a:t>, реализуемого другой организацией с заключением между организациями договора.  </a:t>
            </a:r>
          </a:p>
          <a:p>
            <a:pPr>
              <a:spcAft>
                <a:spcPts val="16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Способ 3: </a:t>
            </a:r>
            <a:r>
              <a:rPr lang="ru-RU" sz="2400" dirty="0" smtClean="0"/>
              <a:t>Реализация </a:t>
            </a:r>
            <a:r>
              <a:rPr lang="ru-RU" sz="2400" dirty="0" err="1" smtClean="0"/>
              <a:t>онлайн-курсов</a:t>
            </a:r>
            <a:r>
              <a:rPr lang="ru-RU" sz="2400" dirty="0" smtClean="0"/>
              <a:t> вне образовательной программы с возможностью последующего зачета результатов их освоения.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47148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Модели использования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онлайн-курсов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учебном процессе </a:t>
            </a:r>
          </a:p>
        </p:txBody>
      </p:sp>
      <p:pic>
        <p:nvPicPr>
          <p:cNvPr id="5122" name="Picture 2" descr="https://mooc.tsu.ru/wp-content/uploads/2017/12/%D0%BC%D0%BE%D0%B4%D0%B5%D0%BB%D0%B8-%D0%B8%D1%81%D0%BF%D0%BE%D0%BB%D1%8C%D0%B7%D0%BE%D0%B2%D0%B0%D0%BD%D0%B8%D1%8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5"/>
            <a:ext cx="9144000" cy="321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2000" contrast="16000"/>
          </a:blip>
          <a:srcRect/>
          <a:stretch>
            <a:fillRect/>
          </a:stretch>
        </p:blipFill>
        <p:spPr bwMode="auto">
          <a:xfrm>
            <a:off x="214282" y="500042"/>
            <a:ext cx="8748836" cy="585791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Модель 1. Применение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онлайн-курса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как дополнительного материала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858000"/>
            <a:ext cx="88582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10000"/>
            </a:pPr>
            <a:endParaRPr lang="ru-RU" sz="2400" dirty="0" smtClean="0"/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ru-RU" sz="2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571612"/>
            <a:ext cx="864396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Дополнительный учебно-методический материал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714620"/>
            <a:ext cx="292895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+mn-lt"/>
              </a:rPr>
              <a:t>Дополнительная работа преподавателя и организация самостоятельной работы студента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714620"/>
            <a:ext cx="342905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+mn-lt"/>
              </a:rPr>
              <a:t>Подготовка к аудиторным занятиям и контрольным мероприятиям текущей и промежуточной аттестации</a:t>
            </a:r>
          </a:p>
          <a:p>
            <a:r>
              <a:rPr lang="ru-RU" dirty="0" smtClean="0">
                <a:solidFill>
                  <a:schemeClr val="dk1"/>
                </a:solidFill>
                <a:latin typeface="+mn-lt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62" y="4786322"/>
            <a:ext cx="292895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Онлайн-курс</a:t>
            </a:r>
            <a:r>
              <a:rPr lang="ru-RU" dirty="0" smtClean="0"/>
              <a:t> используется в той части, которая лежит </a:t>
            </a:r>
            <a:r>
              <a:rPr lang="ru-RU" b="1" dirty="0" smtClean="0">
                <a:solidFill>
                  <a:schemeClr val="accent2"/>
                </a:solidFill>
              </a:rPr>
              <a:t>в открытом доступе</a:t>
            </a:r>
            <a:r>
              <a:rPr lang="ru-RU" dirty="0" smtClean="0"/>
              <a:t> и не требует идентификации личности     </a:t>
            </a:r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4786322"/>
            <a:ext cx="335758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Результаты освоения </a:t>
            </a:r>
            <a:r>
              <a:rPr lang="ru-RU" dirty="0" err="1" smtClean="0"/>
              <a:t>онлайн-курсов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не зачитываются </a:t>
            </a:r>
            <a:r>
              <a:rPr lang="ru-RU" dirty="0" smtClean="0"/>
              <a:t>при прохождении текущей и промежуточной аттестации</a:t>
            </a:r>
          </a:p>
          <a:p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 flipV="1">
            <a:off x="2086787" y="2127999"/>
            <a:ext cx="636438" cy="38092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0800000" flipV="1">
            <a:off x="3929058" y="3214686"/>
            <a:ext cx="636438" cy="38092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8312" cy="1143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Модель 2. Смешанное обучение с использованием частей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онлайн-курса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для освоения дисциплины /модуля (модель "перевернутого класса")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643050"/>
            <a:ext cx="864396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Использование </a:t>
            </a:r>
            <a:r>
              <a:rPr lang="ru-RU" b="1" dirty="0" err="1" smtClean="0"/>
              <a:t>онлайн-курса</a:t>
            </a:r>
            <a:r>
              <a:rPr lang="ru-RU" b="1" dirty="0" smtClean="0"/>
              <a:t> для замещения части очных занятий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500306"/>
            <a:ext cx="292895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Замещение лекционных занятий просмотром видео-лекций и чтением теоретических материалов </a:t>
            </a:r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2500306"/>
            <a:ext cx="292895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Практические занятия проводятся преподавателем  </a:t>
            </a:r>
            <a:r>
              <a:rPr lang="ru-RU" dirty="0" err="1" smtClean="0"/>
              <a:t>очно</a:t>
            </a:r>
            <a:endParaRPr lang="ru-RU" dirty="0" smtClean="0"/>
          </a:p>
          <a:p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357694"/>
            <a:ext cx="292895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Онлайн-курс</a:t>
            </a:r>
            <a:r>
              <a:rPr lang="ru-RU" dirty="0" smtClean="0"/>
              <a:t> используется в той части, которая лежит </a:t>
            </a:r>
            <a:r>
              <a:rPr lang="ru-RU" b="1" dirty="0" smtClean="0">
                <a:solidFill>
                  <a:schemeClr val="accent2"/>
                </a:solidFill>
              </a:rPr>
              <a:t>в открытом доступе</a:t>
            </a:r>
            <a:r>
              <a:rPr lang="ru-RU" dirty="0" smtClean="0"/>
              <a:t> и не требует идентификации личности     </a:t>
            </a:r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4357694"/>
            <a:ext cx="335758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Результаты освоения </a:t>
            </a:r>
            <a:r>
              <a:rPr lang="ru-RU" dirty="0" err="1" smtClean="0"/>
              <a:t>онлайн-курсов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не зачитываются </a:t>
            </a:r>
            <a:r>
              <a:rPr lang="ru-RU" dirty="0" smtClean="0"/>
              <a:t>при прохождении текущей и промежуточной аттестации</a:t>
            </a:r>
          </a:p>
          <a:p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6200000" flipV="1">
            <a:off x="2190692" y="2095532"/>
            <a:ext cx="428628" cy="38092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0800000" flipV="1">
            <a:off x="4000496" y="2928934"/>
            <a:ext cx="631083" cy="38092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Модель 3. Смешанное обучение с проведением текущего и промежуточного контроля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онлайн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и сохранением части очных занятий преподавателя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643050"/>
            <a:ext cx="864396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Использование </a:t>
            </a:r>
            <a:r>
              <a:rPr lang="ru-RU" b="1" dirty="0" err="1" smtClean="0"/>
              <a:t>онлайн-курса</a:t>
            </a:r>
            <a:r>
              <a:rPr lang="ru-RU" b="1" dirty="0" smtClean="0"/>
              <a:t> как </a:t>
            </a:r>
            <a:r>
              <a:rPr lang="ru-RU" b="1" u="sng" dirty="0" smtClean="0">
                <a:solidFill>
                  <a:schemeClr val="accent2"/>
                </a:solidFill>
              </a:rPr>
              <a:t>основы для организации </a:t>
            </a:r>
            <a:r>
              <a:rPr lang="ru-RU" b="1" dirty="0" smtClean="0"/>
              <a:t>образовательного процесса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714620"/>
            <a:ext cx="385765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Небольшая часть очных занятий с преподавателем, в ходе которых он объясняет сложные теоретические вопросы и разбирает практические задания </a:t>
            </a:r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714620"/>
            <a:ext cx="421484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Методическая и организационная поддержка преподавателем обучающихся в ходе очных занятий в виде </a:t>
            </a:r>
            <a:r>
              <a:rPr lang="ru-RU" b="1" dirty="0" smtClean="0">
                <a:solidFill>
                  <a:schemeClr val="accent2"/>
                </a:solidFill>
              </a:rPr>
              <a:t>установочных лекций</a:t>
            </a:r>
          </a:p>
          <a:p>
            <a:r>
              <a:rPr lang="ru-RU" dirty="0" smtClean="0"/>
              <a:t> </a:t>
            </a:r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643446"/>
            <a:ext cx="385765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Результаты обучения </a:t>
            </a:r>
            <a:r>
              <a:rPr lang="ru-RU" b="1" dirty="0" smtClean="0">
                <a:solidFill>
                  <a:schemeClr val="accent2"/>
                </a:solidFill>
              </a:rPr>
              <a:t>зачитываются </a:t>
            </a:r>
            <a:r>
              <a:rPr lang="ru-RU" dirty="0" smtClean="0"/>
              <a:t>на основании локальных нормативных актов</a:t>
            </a:r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4643446"/>
            <a:ext cx="421484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Обучающему выдается </a:t>
            </a:r>
            <a:r>
              <a:rPr lang="ru-RU" b="1" dirty="0" smtClean="0">
                <a:solidFill>
                  <a:schemeClr val="accent2"/>
                </a:solidFill>
              </a:rPr>
              <a:t>сертификат </a:t>
            </a:r>
            <a:r>
              <a:rPr lang="ru-RU" dirty="0" smtClean="0"/>
              <a:t>установленного образца об успешном освоении </a:t>
            </a:r>
            <a:r>
              <a:rPr lang="ru-RU" dirty="0" err="1" smtClean="0"/>
              <a:t>онлайн-курса</a:t>
            </a:r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5929330"/>
            <a:ext cx="67151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Для прохождения итоговой аттестации обучающимися должны быть обеспечены условия для </a:t>
            </a:r>
            <a:r>
              <a:rPr lang="ru-RU" b="1" dirty="0" smtClean="0">
                <a:solidFill>
                  <a:schemeClr val="accent2"/>
                </a:solidFill>
              </a:rPr>
              <a:t>идентификации личности</a:t>
            </a:r>
            <a:endParaRPr lang="ru-RU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 flipV="1">
            <a:off x="2214546" y="2357430"/>
            <a:ext cx="285752" cy="28575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0800000" flipV="1">
            <a:off x="4214810" y="3214686"/>
            <a:ext cx="428628" cy="35719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Модель 4. Модель электронного обучения с использованием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онлайн-курса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и очной организационно-технической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тьюторской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поддержкой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643050"/>
            <a:ext cx="864396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Онлайн-курс</a:t>
            </a:r>
            <a:r>
              <a:rPr lang="ru-RU" b="1" dirty="0" smtClean="0"/>
              <a:t> задает методику и технологию обучения, полностью определяет содержание модуля, ход процесса обучения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914650"/>
            <a:ext cx="3328982" cy="1214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 организационно-техническое сопровождение </a:t>
            </a:r>
            <a:r>
              <a:rPr lang="ru-RU" dirty="0" err="1" smtClean="0"/>
              <a:t>онлайн-обучения</a:t>
            </a:r>
            <a:r>
              <a:rPr lang="ru-RU" dirty="0" smtClean="0"/>
              <a:t>  отвечает </a:t>
            </a:r>
            <a:r>
              <a:rPr lang="ru-RU" b="1" dirty="0" smtClean="0">
                <a:solidFill>
                  <a:schemeClr val="accent2"/>
                </a:solidFill>
              </a:rPr>
              <a:t>куратор </a:t>
            </a:r>
            <a:r>
              <a:rPr lang="ru-RU" b="1" dirty="0" err="1" smtClean="0">
                <a:solidFill>
                  <a:schemeClr val="accent2"/>
                </a:solidFill>
              </a:rPr>
              <a:t>онлайн-обучения</a:t>
            </a:r>
            <a:endParaRPr lang="ru-RU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928934"/>
            <a:ext cx="478631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При использовании </a:t>
            </a:r>
            <a:r>
              <a:rPr lang="ru-RU" dirty="0" err="1" smtClean="0"/>
              <a:t>онлайн-курса</a:t>
            </a:r>
            <a:r>
              <a:rPr lang="ru-RU" dirty="0" smtClean="0"/>
              <a:t> другой ПОО образовательная организация оплачивает обучение своих студентов на основании </a:t>
            </a:r>
            <a:r>
              <a:rPr lang="ru-RU" b="1" dirty="0" smtClean="0">
                <a:solidFill>
                  <a:schemeClr val="accent2"/>
                </a:solidFill>
              </a:rPr>
              <a:t>договора о сетевом взаимодействии</a:t>
            </a:r>
            <a:endParaRPr lang="ru-RU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500570"/>
            <a:ext cx="335758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Результаты обучения </a:t>
            </a:r>
            <a:r>
              <a:rPr lang="ru-RU" b="1" dirty="0" smtClean="0">
                <a:solidFill>
                  <a:schemeClr val="accent2"/>
                </a:solidFill>
              </a:rPr>
              <a:t>зачитываются </a:t>
            </a:r>
            <a:r>
              <a:rPr lang="ru-RU" dirty="0" smtClean="0"/>
              <a:t>на основании локальных нормативных актов</a:t>
            </a:r>
          </a:p>
          <a:p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4500570"/>
            <a:ext cx="421484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Обучающему выдается </a:t>
            </a:r>
            <a:r>
              <a:rPr lang="ru-RU" b="1" dirty="0" smtClean="0">
                <a:solidFill>
                  <a:schemeClr val="accent2"/>
                </a:solidFill>
              </a:rPr>
              <a:t>сертификат </a:t>
            </a:r>
            <a:r>
              <a:rPr lang="ru-RU" dirty="0" smtClean="0"/>
              <a:t>установленного образца об успешном освоении </a:t>
            </a:r>
            <a:r>
              <a:rPr lang="ru-RU" dirty="0" err="1" smtClean="0"/>
              <a:t>онлайн-курса</a:t>
            </a:r>
            <a:endParaRPr lang="ru-RU" dirty="0" smtClean="0"/>
          </a:p>
          <a:p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6200000" flipV="1">
            <a:off x="2107389" y="2464587"/>
            <a:ext cx="500066" cy="28575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0800000" flipV="1">
            <a:off x="3857620" y="3500438"/>
            <a:ext cx="321471" cy="250033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14414" y="5929330"/>
            <a:ext cx="67151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Для прохождения итоговой аттестации обучающимися должны быть обеспечены условия для </a:t>
            </a:r>
            <a:r>
              <a:rPr lang="ru-RU" b="1" dirty="0" smtClean="0">
                <a:solidFill>
                  <a:schemeClr val="accent2"/>
                </a:solidFill>
              </a:rPr>
              <a:t>идентификации личности</a:t>
            </a:r>
            <a:endParaRPr lang="ru-RU" b="1" dirty="0" smtClean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01118" cy="4000528"/>
          </a:xfrm>
        </p:spPr>
        <p:txBody>
          <a:bodyPr/>
          <a:lstStyle/>
          <a:p>
            <a:pPr>
              <a:spcAft>
                <a:spcPts val="1000"/>
              </a:spcAft>
              <a:buNone/>
            </a:pPr>
            <a:r>
              <a:rPr lang="ru-RU" sz="2300" b="1" dirty="0" err="1" smtClean="0"/>
              <a:t>Онлайн-обучение</a:t>
            </a:r>
            <a:r>
              <a:rPr lang="ru-RU" sz="2300" b="1" dirty="0" smtClean="0"/>
              <a:t> </a:t>
            </a:r>
            <a:r>
              <a:rPr lang="ru-RU" sz="2300" dirty="0" smtClean="0"/>
              <a:t>- целенаправленный процесс организации деятельности обучающихся по овладению знаниями, умениями, навыками и компетенцией с применением </a:t>
            </a:r>
            <a:r>
              <a:rPr lang="ru-RU" sz="2300" dirty="0" err="1" smtClean="0"/>
              <a:t>онлайн-курсов</a:t>
            </a:r>
            <a:r>
              <a:rPr lang="ru-RU" sz="2300" dirty="0" smtClean="0"/>
              <a:t>.</a:t>
            </a:r>
            <a:endParaRPr lang="ru-RU" sz="2300" b="1" dirty="0" smtClean="0"/>
          </a:p>
          <a:p>
            <a:pPr>
              <a:spcAft>
                <a:spcPts val="1000"/>
              </a:spcAft>
              <a:buNone/>
            </a:pPr>
            <a:r>
              <a:rPr lang="ru-RU" sz="2300" b="1" dirty="0" err="1" smtClean="0"/>
              <a:t>Онлайн</a:t>
            </a:r>
            <a:r>
              <a:rPr lang="ru-RU" sz="2300" b="1" dirty="0" smtClean="0"/>
              <a:t> – курс - </a:t>
            </a:r>
            <a:r>
              <a:rPr lang="ru-RU" sz="2300" dirty="0" smtClean="0"/>
              <a:t>реализуемая с применением </a:t>
            </a:r>
            <a:r>
              <a:rPr lang="ru-RU" sz="2300" b="1" i="1" dirty="0" smtClean="0"/>
              <a:t>исключительно электронного обучения</a:t>
            </a:r>
            <a:r>
              <a:rPr lang="ru-RU" sz="2300" dirty="0" smtClean="0"/>
              <a:t> совокупность видов, форм и средств образовательной деятельности, обеспечивающая достижение и объективную оценку определенных результатов обучения на </a:t>
            </a:r>
            <a:r>
              <a:rPr lang="ru-RU" sz="2300" b="1" i="1" dirty="0" smtClean="0"/>
              <a:t>основе комплекса ЭОР</a:t>
            </a:r>
            <a:r>
              <a:rPr lang="ru-RU" sz="2300" dirty="0" smtClean="0"/>
              <a:t>, размещенных </a:t>
            </a:r>
            <a:r>
              <a:rPr lang="ru-RU" sz="2300" b="1" i="1" dirty="0" smtClean="0"/>
              <a:t>в электронной информационно-образовательной среде</a:t>
            </a:r>
            <a:r>
              <a:rPr lang="ru-RU" sz="2300" dirty="0" smtClean="0"/>
              <a:t>, к которой предоставляется доступ через сеть «Интернет».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1026" name="AutoShape 2" descr="http://ecx.images-amazon.com/images/I/71zJvEFkGHL._SL1500_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3168352" cy="235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48279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Модель 5. Исключительно электронное обучение с использованием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онлайн-курса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643050"/>
            <a:ext cx="864396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Перенесение образовательного процесса полностью в электронную информационно-образовательную среду;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786058"/>
            <a:ext cx="332898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Учебный процесс организуется </a:t>
            </a:r>
            <a:r>
              <a:rPr lang="ru-RU" b="1" dirty="0" smtClean="0">
                <a:solidFill>
                  <a:schemeClr val="accent2"/>
                </a:solidFill>
              </a:rPr>
              <a:t>без привлечения преподавателей </a:t>
            </a:r>
            <a:r>
              <a:rPr lang="ru-RU" dirty="0" smtClean="0"/>
              <a:t>образовательного учреждения</a:t>
            </a:r>
            <a:endParaRPr lang="ru-RU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2786058"/>
            <a:ext cx="392909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Взаимодействие между ПОО строится на основании договора о </a:t>
            </a:r>
            <a:r>
              <a:rPr lang="ru-RU" b="1" dirty="0" smtClean="0">
                <a:solidFill>
                  <a:schemeClr val="accent2"/>
                </a:solidFill>
              </a:rPr>
              <a:t>сетевой форме реализации образовательной программы</a:t>
            </a:r>
            <a:endParaRPr lang="ru-RU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357694"/>
            <a:ext cx="332898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Результаты обучения </a:t>
            </a:r>
            <a:r>
              <a:rPr lang="ru-RU" b="1" dirty="0" err="1" smtClean="0">
                <a:solidFill>
                  <a:schemeClr val="accent2"/>
                </a:solidFill>
              </a:rPr>
              <a:t>перезачитываются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в образовательной программе студента; </a:t>
            </a:r>
            <a:endParaRPr lang="ru-RU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4429132"/>
            <a:ext cx="400052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Результаты обучения </a:t>
            </a:r>
            <a:r>
              <a:rPr lang="ru-RU" b="1" dirty="0" smtClean="0">
                <a:solidFill>
                  <a:schemeClr val="accent2"/>
                </a:solidFill>
              </a:rPr>
              <a:t>зачитываются </a:t>
            </a:r>
            <a:r>
              <a:rPr lang="ru-RU" dirty="0" smtClean="0"/>
              <a:t>на основании локальных нормативных актов</a:t>
            </a:r>
          </a:p>
          <a:p>
            <a:endParaRPr lang="ru-RU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929330"/>
            <a:ext cx="67151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Для прохождения итоговой аттестации обучающимися должны быть обеспечены условия для </a:t>
            </a:r>
            <a:r>
              <a:rPr lang="ru-RU" b="1" dirty="0" smtClean="0">
                <a:solidFill>
                  <a:schemeClr val="accent2"/>
                </a:solidFill>
              </a:rPr>
              <a:t>идентификации личности</a:t>
            </a:r>
            <a:endParaRPr lang="ru-RU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6200000" flipV="1">
            <a:off x="2214546" y="2357430"/>
            <a:ext cx="357190" cy="35719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0617177" flipV="1">
            <a:off x="3940959" y="3300595"/>
            <a:ext cx="428628" cy="35719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Что включает в себя программа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онлайн-курса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18573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35718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6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  <a:tabLst/>
              <a:defRPr/>
            </a:pPr>
            <a:r>
              <a:rPr lang="ru-RU" sz="2300" dirty="0" err="1" smtClean="0"/>
              <a:t>Видеолекции</a:t>
            </a:r>
            <a:endParaRPr lang="ru-RU" sz="2300" dirty="0" smtClean="0"/>
          </a:p>
          <a:p>
            <a:pPr lvl="0" algn="ctr">
              <a:spcAft>
                <a:spcPts val="16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</a:pPr>
            <a:r>
              <a:rPr lang="ru-RU" sz="2300" dirty="0" smtClean="0"/>
              <a:t>Практические задания ( в том числе, симуляции, включая анимированные, интерактивные и игровые модули)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6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  <a:tabLst/>
              <a:defRPr/>
            </a:pPr>
            <a:r>
              <a:rPr lang="ru-RU" sz="2300" dirty="0" smtClean="0"/>
              <a:t>Задания для самостоятельной работы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6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  <a:tabLst/>
              <a:defRPr/>
            </a:pPr>
            <a:r>
              <a:rPr lang="ru-RU" sz="2300" dirty="0" smtClean="0"/>
              <a:t>Задания для промежуточного и итогового контроля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6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  <a:tabLst/>
              <a:defRPr/>
            </a:pPr>
            <a:r>
              <a:rPr lang="ru-RU" sz="2300" dirty="0" smtClean="0"/>
              <a:t>Методические рекомендации для студентов по выполнению работ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600"/>
              </a:spcAft>
              <a:buClr>
                <a:schemeClr val="accent2">
                  <a:lumMod val="75000"/>
                </a:schemeClr>
              </a:buClr>
              <a:buSzPct val="110000"/>
              <a:buFont typeface="Wingdings" pitchFamily="2" charset="2"/>
              <a:buChar char="ü"/>
              <a:tabLst/>
              <a:defRPr/>
            </a:pPr>
            <a:r>
              <a:rPr lang="ru-RU" sz="2300" dirty="0" smtClean="0"/>
              <a:t>Дополнительные материалы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Пример лекций курса «Инженерная механика» (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УрФУ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71296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Примеры курса «Инженерная механика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00150"/>
            <a:ext cx="8568952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Пример домашних и учебных заданий курса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6895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Пример тестовых заданий курса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Пример тренажера по построению FBD в курсе «Инженерная механика»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Проектная работа в курсе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68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Взаимодействие со слушателями курса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7192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4003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Курс на платформе «Открытое образование»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Преимущества </a:t>
            </a: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онлайн-обучения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2609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60758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46778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35743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Благодарю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5119" y="4725144"/>
            <a:ext cx="426655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 indent="0" algn="ctr">
              <a:lnSpc>
                <a:spcPct val="115000"/>
              </a:lnSpc>
              <a:buClr>
                <a:srgbClr val="4D160F">
                  <a:shade val="95000"/>
                </a:srgbClr>
              </a:buClr>
              <a:buSzPct val="65000"/>
              <a:buNone/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Email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crpo_mo@mail.ru</a:t>
            </a:r>
            <a:endParaRPr lang="ru-RU" sz="28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8964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Возможности для образовательных организаций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8352928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/>
              <a:t>Замещение недостающих ресурсов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800" dirty="0" smtClean="0"/>
              <a:t>• Перераспределение ресурсов в пользу более эффективных форм контактной работы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800" dirty="0" smtClean="0"/>
              <a:t>• Создание новых образовательных программ, в т.ч. по новым направлениям подготовки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800" dirty="0" smtClean="0"/>
              <a:t>• Индивидуализация обучения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800" dirty="0" smtClean="0"/>
              <a:t>• Продвижение образовательных программ, привлечение абитуриентов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Ресурс «одного окна»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3"/>
            <a:ext cx="88569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Участники СЦОС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9036496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Возможности ресурса для слушателей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8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Возможности ресурса для образовательных организаций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Возможности ресурса для работодателей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5963"/>
            <a:ext cx="9144000" cy="374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1013</Words>
  <Application>Microsoft Office PowerPoint</Application>
  <PresentationFormat>Экран (4:3)</PresentationFormat>
  <Paragraphs>102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Общие подходы к использованию онлайн-курсов в реализации основных профессиональных образовательных программ СПО</vt:lpstr>
      <vt:lpstr>Слайд 2</vt:lpstr>
      <vt:lpstr>Преимущества онлайн-обучения</vt:lpstr>
      <vt:lpstr>Возможности для образовательных организаций </vt:lpstr>
      <vt:lpstr>Ресурс «одного окна»</vt:lpstr>
      <vt:lpstr>Участники СЦОС</vt:lpstr>
      <vt:lpstr>Возможности ресурса для слушателей</vt:lpstr>
      <vt:lpstr>Возможности ресурса для образовательных организаций</vt:lpstr>
      <vt:lpstr>Возможности ресурса для работодателей</vt:lpstr>
      <vt:lpstr>Нормативно-правовая база онлайн-обучения</vt:lpstr>
      <vt:lpstr>Слайд 11</vt:lpstr>
      <vt:lpstr>Контрольные точки проекта в 2018 г.</vt:lpstr>
      <vt:lpstr>Способы реализации онлайн-курсов</vt:lpstr>
      <vt:lpstr>Слайд 14</vt:lpstr>
      <vt:lpstr>Слайд 15</vt:lpstr>
      <vt:lpstr>Модель 1. Применение онлайн-курса как дополнительного материала  </vt:lpstr>
      <vt:lpstr>Модель 2. Смешанное обучение с использованием частей онлайн-курса для освоения дисциплины /модуля (модель "перевернутого класса")  </vt:lpstr>
      <vt:lpstr>Модель 3. Смешанное обучение с проведением текущего и промежуточного контроля онлайн и сохранением части очных занятий преподавателя  </vt:lpstr>
      <vt:lpstr>Модель 4. Модель электронного обучения с использованием онлайн-курса и очной организационно-технической тьюторской поддержкой  </vt:lpstr>
      <vt:lpstr>Модель 5. Исключительно электронное обучение с использованием онлайн-курса  </vt:lpstr>
      <vt:lpstr>Что включает в себя программа онлайн-курса?</vt:lpstr>
      <vt:lpstr>Пример лекций курса «Инженерная механика» (УрФУ)</vt:lpstr>
      <vt:lpstr>Примеры курса «Инженерная механика</vt:lpstr>
      <vt:lpstr>Пример домашних и учебных заданий курса</vt:lpstr>
      <vt:lpstr>Пример тестовых заданий курса</vt:lpstr>
      <vt:lpstr>Пример тренажера по построению FBD в курсе «Инженерная механика»</vt:lpstr>
      <vt:lpstr>Проектная работа в курсе</vt:lpstr>
      <vt:lpstr>Взаимодействие со слушателями курса</vt:lpstr>
      <vt:lpstr>Курс на платформе «Открытое образование»</vt:lpstr>
      <vt:lpstr>Слайд 30</vt:lpstr>
      <vt:lpstr>Слайд 31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maksimchenko_tv</cp:lastModifiedBy>
  <cp:revision>179</cp:revision>
  <dcterms:created xsi:type="dcterms:W3CDTF">2015-09-28T12:26:45Z</dcterms:created>
  <dcterms:modified xsi:type="dcterms:W3CDTF">2018-10-11T10:19:43Z</dcterms:modified>
</cp:coreProperties>
</file>