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7" r:id="rId10"/>
    <p:sldId id="268" r:id="rId11"/>
    <p:sldId id="269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FC0"/>
    <a:srgbClr val="FFB9B9"/>
    <a:srgbClr val="FFCDCD"/>
    <a:srgbClr val="33CC33"/>
    <a:srgbClr val="F4E680"/>
    <a:srgbClr val="CC0000"/>
    <a:srgbClr val="FF99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0" autoAdjust="0"/>
    <p:restoredTop sz="94687" autoAdjust="0"/>
  </p:normalViewPr>
  <p:slideViewPr>
    <p:cSldViewPr>
      <p:cViewPr varScale="1">
        <p:scale>
          <a:sx n="73" d="100"/>
          <a:sy n="73" d="100"/>
        </p:scale>
        <p:origin x="14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A616-A663-49F6-98FA-616709326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7463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99455-8237-4BFA-B203-40F526A3C5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590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0DC74-4F32-487B-9C57-35C8CC9B66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014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AA4C1-C16E-4DBD-A2C0-17A5F6B1F8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658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2568E-699F-4794-A91F-D391612AF1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40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28875-CEC4-43EF-8496-F9300EA4A8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97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6ACEF-94ED-4372-ACDA-AE6DB4DBA0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834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80E23-1FE9-45B5-8540-10D9BD5329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5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F7244-A6A2-4A1A-8CBF-D4F663E33F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3004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AFB49-16D4-4AE0-BDB8-D33AD67538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470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93F58-D4FB-4FDA-BD43-A358CC6E43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477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F"/>
            </a:gs>
            <a:gs pos="100000">
              <a:srgbClr val="6EBEC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64E0DB-65CF-4DCE-A931-F8D2BAA7AB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29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14.png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258888" y="0"/>
            <a:ext cx="6572250" cy="30972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rgbClr val="6EBEC4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Коммерция</a:t>
            </a:r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 flipV="1">
            <a:off x="1403350" y="2133600"/>
            <a:ext cx="66246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 flipV="1">
            <a:off x="2051050" y="188913"/>
            <a:ext cx="59055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042988" y="3068638"/>
            <a:ext cx="3941762" cy="1079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6741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Менеджер</a:t>
            </a:r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2627313" y="4221163"/>
            <a:ext cx="841375" cy="7921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838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по</a:t>
            </a:r>
          </a:p>
        </p:txBody>
      </p:sp>
      <p:sp>
        <p:nvSpPr>
          <p:cNvPr id="2055" name="WordArt 10"/>
          <p:cNvSpPr>
            <a:spLocks noChangeArrowheads="1" noChangeShapeType="1" noTextEdit="1"/>
          </p:cNvSpPr>
          <p:nvPr/>
        </p:nvSpPr>
        <p:spPr bwMode="auto">
          <a:xfrm>
            <a:off x="1331913" y="5157788"/>
            <a:ext cx="3263900" cy="1152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4935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продажам</a:t>
            </a:r>
          </a:p>
        </p:txBody>
      </p:sp>
      <p:pic>
        <p:nvPicPr>
          <p:cNvPr id="2056" name="Picture 35" descr="MC90035220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557338"/>
            <a:ext cx="12477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38" descr="MC90035705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284538"/>
            <a:ext cx="4500562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39"/>
          <p:cNvSpPr>
            <a:spLocks noChangeArrowheads="1"/>
          </p:cNvSpPr>
          <p:nvPr/>
        </p:nvSpPr>
        <p:spPr bwMode="auto">
          <a:xfrm>
            <a:off x="0" y="0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9" name="Rectangle 40"/>
          <p:cNvSpPr>
            <a:spLocks noChangeArrowheads="1"/>
          </p:cNvSpPr>
          <p:nvPr/>
        </p:nvSpPr>
        <p:spPr bwMode="auto">
          <a:xfrm>
            <a:off x="0" y="260350"/>
            <a:ext cx="323850" cy="3238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0" name="Rectangle 41"/>
          <p:cNvSpPr>
            <a:spLocks noChangeArrowheads="1"/>
          </p:cNvSpPr>
          <p:nvPr/>
        </p:nvSpPr>
        <p:spPr bwMode="auto">
          <a:xfrm>
            <a:off x="0" y="549275"/>
            <a:ext cx="323850" cy="323850"/>
          </a:xfrm>
          <a:prstGeom prst="rect">
            <a:avLst/>
          </a:prstGeom>
          <a:solidFill>
            <a:srgbClr val="8FCC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1" name="Rectangle 42"/>
          <p:cNvSpPr>
            <a:spLocks noChangeArrowheads="1"/>
          </p:cNvSpPr>
          <p:nvPr/>
        </p:nvSpPr>
        <p:spPr bwMode="auto">
          <a:xfrm>
            <a:off x="0" y="0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2" name="Rectangle 43"/>
          <p:cNvSpPr>
            <a:spLocks noChangeArrowheads="1"/>
          </p:cNvSpPr>
          <p:nvPr/>
        </p:nvSpPr>
        <p:spPr bwMode="auto">
          <a:xfrm>
            <a:off x="0" y="836613"/>
            <a:ext cx="323850" cy="323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3" name="Rectangle 44"/>
          <p:cNvSpPr>
            <a:spLocks noChangeArrowheads="1"/>
          </p:cNvSpPr>
          <p:nvPr/>
        </p:nvSpPr>
        <p:spPr bwMode="auto">
          <a:xfrm>
            <a:off x="0" y="1125538"/>
            <a:ext cx="323850" cy="3238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4" name="Rectangle 45"/>
          <p:cNvSpPr>
            <a:spLocks noChangeArrowheads="1"/>
          </p:cNvSpPr>
          <p:nvPr/>
        </p:nvSpPr>
        <p:spPr bwMode="auto">
          <a:xfrm>
            <a:off x="0" y="1412875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5" name="Rectangle 46"/>
          <p:cNvSpPr>
            <a:spLocks noChangeArrowheads="1"/>
          </p:cNvSpPr>
          <p:nvPr/>
        </p:nvSpPr>
        <p:spPr bwMode="auto">
          <a:xfrm>
            <a:off x="0" y="1700213"/>
            <a:ext cx="323850" cy="3238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6" name="Rectangle 47"/>
          <p:cNvSpPr>
            <a:spLocks noChangeArrowheads="1"/>
          </p:cNvSpPr>
          <p:nvPr/>
        </p:nvSpPr>
        <p:spPr bwMode="auto">
          <a:xfrm>
            <a:off x="0" y="1989138"/>
            <a:ext cx="323850" cy="3238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7" name="Rectangle 48"/>
          <p:cNvSpPr>
            <a:spLocks noChangeArrowheads="1"/>
          </p:cNvSpPr>
          <p:nvPr/>
        </p:nvSpPr>
        <p:spPr bwMode="auto">
          <a:xfrm>
            <a:off x="0" y="2276475"/>
            <a:ext cx="323850" cy="3238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8" name="Rectangle 49"/>
          <p:cNvSpPr>
            <a:spLocks noChangeArrowheads="1"/>
          </p:cNvSpPr>
          <p:nvPr/>
        </p:nvSpPr>
        <p:spPr bwMode="auto">
          <a:xfrm>
            <a:off x="0" y="2565400"/>
            <a:ext cx="323850" cy="323850"/>
          </a:xfrm>
          <a:prstGeom prst="rect">
            <a:avLst/>
          </a:prstGeom>
          <a:solidFill>
            <a:srgbClr val="F7FA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69" name="Rectangle 50"/>
          <p:cNvSpPr>
            <a:spLocks noChangeArrowheads="1"/>
          </p:cNvSpPr>
          <p:nvPr/>
        </p:nvSpPr>
        <p:spPr bwMode="auto">
          <a:xfrm>
            <a:off x="0" y="2852738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0" name="Rectangle 51"/>
          <p:cNvSpPr>
            <a:spLocks noChangeArrowheads="1"/>
          </p:cNvSpPr>
          <p:nvPr/>
        </p:nvSpPr>
        <p:spPr bwMode="auto">
          <a:xfrm>
            <a:off x="0" y="3141663"/>
            <a:ext cx="323850" cy="3238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1" name="Rectangle 52"/>
          <p:cNvSpPr>
            <a:spLocks noChangeArrowheads="1"/>
          </p:cNvSpPr>
          <p:nvPr/>
        </p:nvSpPr>
        <p:spPr bwMode="auto">
          <a:xfrm>
            <a:off x="0" y="3429000"/>
            <a:ext cx="323850" cy="3238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2" name="Rectangle 53"/>
          <p:cNvSpPr>
            <a:spLocks noChangeArrowheads="1"/>
          </p:cNvSpPr>
          <p:nvPr/>
        </p:nvSpPr>
        <p:spPr bwMode="auto">
          <a:xfrm>
            <a:off x="0" y="3716338"/>
            <a:ext cx="323850" cy="3238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3" name="Rectangle 54"/>
          <p:cNvSpPr>
            <a:spLocks noChangeArrowheads="1"/>
          </p:cNvSpPr>
          <p:nvPr/>
        </p:nvSpPr>
        <p:spPr bwMode="auto">
          <a:xfrm>
            <a:off x="0" y="4005263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4" name="Rectangle 55"/>
          <p:cNvSpPr>
            <a:spLocks noChangeArrowheads="1"/>
          </p:cNvSpPr>
          <p:nvPr/>
        </p:nvSpPr>
        <p:spPr bwMode="auto">
          <a:xfrm>
            <a:off x="0" y="4292600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5" name="Rectangle 56"/>
          <p:cNvSpPr>
            <a:spLocks noChangeArrowheads="1"/>
          </p:cNvSpPr>
          <p:nvPr/>
        </p:nvSpPr>
        <p:spPr bwMode="auto">
          <a:xfrm>
            <a:off x="0" y="4581525"/>
            <a:ext cx="323850" cy="3238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6" name="Rectangle 57"/>
          <p:cNvSpPr>
            <a:spLocks noChangeArrowheads="1"/>
          </p:cNvSpPr>
          <p:nvPr/>
        </p:nvSpPr>
        <p:spPr bwMode="auto">
          <a:xfrm>
            <a:off x="0" y="4868863"/>
            <a:ext cx="32385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7" name="Rectangle 58"/>
          <p:cNvSpPr>
            <a:spLocks noChangeArrowheads="1"/>
          </p:cNvSpPr>
          <p:nvPr/>
        </p:nvSpPr>
        <p:spPr bwMode="auto">
          <a:xfrm>
            <a:off x="0" y="5157788"/>
            <a:ext cx="323850" cy="323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8" name="Rectangle 59"/>
          <p:cNvSpPr>
            <a:spLocks noChangeArrowheads="1"/>
          </p:cNvSpPr>
          <p:nvPr/>
        </p:nvSpPr>
        <p:spPr bwMode="auto">
          <a:xfrm>
            <a:off x="0" y="5445125"/>
            <a:ext cx="323850" cy="3238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9" name="Rectangle 60"/>
          <p:cNvSpPr>
            <a:spLocks noChangeArrowheads="1"/>
          </p:cNvSpPr>
          <p:nvPr/>
        </p:nvSpPr>
        <p:spPr bwMode="auto">
          <a:xfrm>
            <a:off x="0" y="5734050"/>
            <a:ext cx="323850" cy="3238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0" name="Rectangle 61"/>
          <p:cNvSpPr>
            <a:spLocks noChangeArrowheads="1"/>
          </p:cNvSpPr>
          <p:nvPr/>
        </p:nvSpPr>
        <p:spPr bwMode="auto">
          <a:xfrm>
            <a:off x="0" y="6021388"/>
            <a:ext cx="323850" cy="323850"/>
          </a:xfrm>
          <a:prstGeom prst="rect">
            <a:avLst/>
          </a:prstGeom>
          <a:solidFill>
            <a:srgbClr val="F7FA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1" name="Rectangle 62"/>
          <p:cNvSpPr>
            <a:spLocks noChangeArrowheads="1"/>
          </p:cNvSpPr>
          <p:nvPr/>
        </p:nvSpPr>
        <p:spPr bwMode="auto">
          <a:xfrm>
            <a:off x="0" y="6308725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2" name="Rectangle 63"/>
          <p:cNvSpPr>
            <a:spLocks noChangeArrowheads="1"/>
          </p:cNvSpPr>
          <p:nvPr/>
        </p:nvSpPr>
        <p:spPr bwMode="auto">
          <a:xfrm>
            <a:off x="323850" y="0"/>
            <a:ext cx="323850" cy="323850"/>
          </a:xfrm>
          <a:prstGeom prst="rect">
            <a:avLst/>
          </a:prstGeom>
          <a:solidFill>
            <a:srgbClr val="F7FA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3" name="Rectangle 64"/>
          <p:cNvSpPr>
            <a:spLocks noChangeArrowheads="1"/>
          </p:cNvSpPr>
          <p:nvPr/>
        </p:nvSpPr>
        <p:spPr bwMode="auto">
          <a:xfrm>
            <a:off x="611188" y="0"/>
            <a:ext cx="32385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4" name="Rectangle 65"/>
          <p:cNvSpPr>
            <a:spLocks noChangeArrowheads="1"/>
          </p:cNvSpPr>
          <p:nvPr/>
        </p:nvSpPr>
        <p:spPr bwMode="auto">
          <a:xfrm>
            <a:off x="900113" y="0"/>
            <a:ext cx="323850" cy="3238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5" name="Rectangle 66"/>
          <p:cNvSpPr>
            <a:spLocks noChangeArrowheads="1"/>
          </p:cNvSpPr>
          <p:nvPr/>
        </p:nvSpPr>
        <p:spPr bwMode="auto">
          <a:xfrm>
            <a:off x="323850" y="333375"/>
            <a:ext cx="323850" cy="3238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6" name="Rectangle 67"/>
          <p:cNvSpPr>
            <a:spLocks noChangeArrowheads="1"/>
          </p:cNvSpPr>
          <p:nvPr/>
        </p:nvSpPr>
        <p:spPr bwMode="auto">
          <a:xfrm>
            <a:off x="1187450" y="0"/>
            <a:ext cx="323850" cy="3238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7" name="Rectangle 68"/>
          <p:cNvSpPr>
            <a:spLocks noChangeArrowheads="1"/>
          </p:cNvSpPr>
          <p:nvPr/>
        </p:nvSpPr>
        <p:spPr bwMode="auto">
          <a:xfrm>
            <a:off x="1476375" y="0"/>
            <a:ext cx="323850" cy="3238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8" name="Rectangle 69"/>
          <p:cNvSpPr>
            <a:spLocks noChangeArrowheads="1"/>
          </p:cNvSpPr>
          <p:nvPr/>
        </p:nvSpPr>
        <p:spPr bwMode="auto">
          <a:xfrm>
            <a:off x="1763713" y="0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89" name="Rectangle 70"/>
          <p:cNvSpPr>
            <a:spLocks noChangeArrowheads="1"/>
          </p:cNvSpPr>
          <p:nvPr/>
        </p:nvSpPr>
        <p:spPr bwMode="auto">
          <a:xfrm>
            <a:off x="2051050" y="0"/>
            <a:ext cx="323850" cy="3238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90" name="Rectangle 71"/>
          <p:cNvSpPr>
            <a:spLocks noChangeArrowheads="1"/>
          </p:cNvSpPr>
          <p:nvPr/>
        </p:nvSpPr>
        <p:spPr bwMode="auto">
          <a:xfrm>
            <a:off x="2339975" y="0"/>
            <a:ext cx="323850" cy="323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91" name="Rectangle 72"/>
          <p:cNvSpPr>
            <a:spLocks noChangeArrowheads="1"/>
          </p:cNvSpPr>
          <p:nvPr/>
        </p:nvSpPr>
        <p:spPr bwMode="auto">
          <a:xfrm>
            <a:off x="3203575" y="0"/>
            <a:ext cx="323850" cy="323850"/>
          </a:xfrm>
          <a:prstGeom prst="rect">
            <a:avLst/>
          </a:prstGeom>
          <a:solidFill>
            <a:srgbClr val="8FCCD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92" name="Rectangle 74"/>
          <p:cNvSpPr>
            <a:spLocks noChangeArrowheads="1"/>
          </p:cNvSpPr>
          <p:nvPr/>
        </p:nvSpPr>
        <p:spPr bwMode="auto">
          <a:xfrm>
            <a:off x="2627313" y="0"/>
            <a:ext cx="323850" cy="3238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93" name="Rectangle 75"/>
          <p:cNvSpPr>
            <a:spLocks noChangeArrowheads="1"/>
          </p:cNvSpPr>
          <p:nvPr/>
        </p:nvSpPr>
        <p:spPr bwMode="auto">
          <a:xfrm>
            <a:off x="2916238" y="0"/>
            <a:ext cx="323850" cy="323850"/>
          </a:xfrm>
          <a:prstGeom prst="rect">
            <a:avLst/>
          </a:prstGeom>
          <a:solidFill>
            <a:srgbClr val="6EBEC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94" name="Rectangle 76"/>
          <p:cNvSpPr>
            <a:spLocks noChangeArrowheads="1"/>
          </p:cNvSpPr>
          <p:nvPr/>
        </p:nvSpPr>
        <p:spPr bwMode="auto">
          <a:xfrm>
            <a:off x="611188" y="333375"/>
            <a:ext cx="323850" cy="3238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95" name="Rectangle 77"/>
          <p:cNvSpPr>
            <a:spLocks noChangeArrowheads="1"/>
          </p:cNvSpPr>
          <p:nvPr/>
        </p:nvSpPr>
        <p:spPr bwMode="auto">
          <a:xfrm>
            <a:off x="323850" y="549275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96" name="Rectangle 78"/>
          <p:cNvSpPr>
            <a:spLocks noChangeArrowheads="1"/>
          </p:cNvSpPr>
          <p:nvPr/>
        </p:nvSpPr>
        <p:spPr bwMode="auto">
          <a:xfrm>
            <a:off x="3492500" y="0"/>
            <a:ext cx="323850" cy="323850"/>
          </a:xfrm>
          <a:prstGeom prst="rect">
            <a:avLst/>
          </a:prstGeom>
          <a:solidFill>
            <a:srgbClr val="F7FA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2097" name="Picture 82" descr="MC90031209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292600"/>
            <a:ext cx="10604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ChangeArrowheads="1"/>
          </p:cNvSpPr>
          <p:nvPr/>
        </p:nvSpPr>
        <p:spPr bwMode="auto">
          <a:xfrm>
            <a:off x="1258888" y="1557338"/>
            <a:ext cx="7058025" cy="2016125"/>
          </a:xfrm>
          <a:prstGeom prst="roundRect">
            <a:avLst>
              <a:gd name="adj" fmla="val 16667"/>
            </a:avLst>
          </a:prstGeom>
          <a:solidFill>
            <a:srgbClr val="FDEDF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Студенты, прошедшие обучение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по специальности «</a:t>
            </a:r>
            <a:r>
              <a:rPr lang="ru-RU" altLang="ru-RU" sz="2400"/>
              <a:t>Коммерция</a:t>
            </a:r>
            <a:r>
              <a:rPr lang="ru-RU" altLang="ru-RU" sz="2400" i="1"/>
              <a:t>»,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обладают всесторонними знаниями, которые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помогут успешно организовать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деятельность в сфере товарного обращения</a:t>
            </a:r>
            <a:r>
              <a:rPr lang="ru-RU" altLang="ru-RU" sz="1800"/>
              <a:t>.</a:t>
            </a:r>
          </a:p>
        </p:txBody>
      </p:sp>
      <p:pic>
        <p:nvPicPr>
          <p:cNvPr id="11267" name="Picture 6" descr="MC90043753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4138"/>
            <a:ext cx="3367088" cy="296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8" descr="MC900437517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46563"/>
            <a:ext cx="3419475" cy="261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MC900346531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3068638"/>
            <a:ext cx="700087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0" descr="MC900441351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-1971675"/>
            <a:ext cx="5911850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1" descr="MC900441739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789363"/>
            <a:ext cx="2887662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12" descr="MC900383362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76250"/>
            <a:ext cx="6921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5"/>
          <p:cNvSpPr>
            <a:spLocks noChangeArrowheads="1" noChangeShapeType="1" noTextEdit="1"/>
          </p:cNvSpPr>
          <p:nvPr/>
        </p:nvSpPr>
        <p:spPr bwMode="auto">
          <a:xfrm>
            <a:off x="1187450" y="188913"/>
            <a:ext cx="71247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Для успешной деятельности</a:t>
            </a:r>
          </a:p>
        </p:txBody>
      </p:sp>
      <p:sp>
        <p:nvSpPr>
          <p:cNvPr id="12291" name="WordArt 6"/>
          <p:cNvSpPr>
            <a:spLocks noChangeArrowheads="1" noChangeShapeType="1" noTextEdit="1"/>
          </p:cNvSpPr>
          <p:nvPr/>
        </p:nvSpPr>
        <p:spPr bwMode="auto">
          <a:xfrm>
            <a:off x="1331913" y="1125538"/>
            <a:ext cx="69088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коммерсанту необходимо: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1619250" y="1916113"/>
            <a:ext cx="6553200" cy="4464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умение управлять собой;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умение анализировать информацию;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развитая интуиция;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социальная пластичность;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высокий уровень логического мышления;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 практический склад ума;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предприимчивость и расчетливость;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умение идти на риск;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умение устанавливать деловые связи;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оперативность;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 склонность к анализу и прогнозу </a:t>
            </a:r>
          </a:p>
        </p:txBody>
      </p:sp>
      <p:pic>
        <p:nvPicPr>
          <p:cNvPr id="12293" name="Picture 8" descr="MC90033428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44675"/>
            <a:ext cx="164147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1" descr="MC90033553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3663950"/>
            <a:ext cx="1547813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8" descr="MC90039669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4581525"/>
            <a:ext cx="14954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Line 19"/>
          <p:cNvSpPr>
            <a:spLocks noChangeShapeType="1"/>
          </p:cNvSpPr>
          <p:nvPr/>
        </p:nvSpPr>
        <p:spPr bwMode="auto">
          <a:xfrm>
            <a:off x="1258888" y="1628775"/>
            <a:ext cx="6913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7" name="Line 20"/>
          <p:cNvSpPr>
            <a:spLocks noChangeShapeType="1"/>
          </p:cNvSpPr>
          <p:nvPr/>
        </p:nvSpPr>
        <p:spPr bwMode="auto">
          <a:xfrm>
            <a:off x="1187450" y="1125538"/>
            <a:ext cx="7129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5"/>
          <p:cNvSpPr>
            <a:spLocks noChangeArrowheads="1"/>
          </p:cNvSpPr>
          <p:nvPr/>
        </p:nvSpPr>
        <p:spPr bwMode="auto">
          <a:xfrm>
            <a:off x="1042988" y="260350"/>
            <a:ext cx="7200900" cy="1439863"/>
          </a:xfrm>
          <a:prstGeom prst="roundRect">
            <a:avLst>
              <a:gd name="adj" fmla="val 16667"/>
            </a:avLst>
          </a:prstGeom>
          <a:solidFill>
            <a:srgbClr val="F9E7F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1331913" y="549275"/>
            <a:ext cx="5076825" cy="10080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Сроки обучения </a:t>
            </a:r>
          </a:p>
        </p:txBody>
      </p:sp>
      <p:pic>
        <p:nvPicPr>
          <p:cNvPr id="13316" name="Picture 10" descr="MC90039858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4813"/>
            <a:ext cx="1951037" cy="154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2" descr="MC90039815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369887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AutoShape 13"/>
          <p:cNvSpPr>
            <a:spLocks noChangeArrowheads="1"/>
          </p:cNvSpPr>
          <p:nvPr/>
        </p:nvSpPr>
        <p:spPr bwMode="auto">
          <a:xfrm>
            <a:off x="2808288" y="2908300"/>
            <a:ext cx="6335712" cy="12239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/>
              <a:t>на базе 9 классов – 2 года 10 месяцев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/>
              <a:t>на базе 11 классов – 1 год 10 месяцев</a:t>
            </a:r>
          </a:p>
        </p:txBody>
      </p:sp>
      <p:sp>
        <p:nvSpPr>
          <p:cNvPr id="13319" name="WordArt 19"/>
          <p:cNvSpPr>
            <a:spLocks noChangeArrowheads="1" noChangeShapeType="1" noTextEdit="1"/>
          </p:cNvSpPr>
          <p:nvPr/>
        </p:nvSpPr>
        <p:spPr bwMode="auto">
          <a:xfrm>
            <a:off x="2916238" y="3789363"/>
            <a:ext cx="4854575" cy="649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13320" name="Picture 20" descr="MC900397949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4284663"/>
            <a:ext cx="1150938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5"/>
          <p:cNvSpPr>
            <a:spLocks noChangeArrowheads="1" noChangeShapeType="1" noTextEdit="1"/>
          </p:cNvSpPr>
          <p:nvPr/>
        </p:nvSpPr>
        <p:spPr bwMode="auto">
          <a:xfrm>
            <a:off x="-323850" y="1052513"/>
            <a:ext cx="7200900" cy="21605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Спасибо за внимание!</a:t>
            </a:r>
          </a:p>
        </p:txBody>
      </p:sp>
      <p:pic>
        <p:nvPicPr>
          <p:cNvPr id="14339" name="Picture 9" descr="MC90039723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808162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10" descr="MC90023041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492375"/>
            <a:ext cx="4899025" cy="386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6"/>
          <p:cNvSpPr>
            <a:spLocks noChangeArrowheads="1"/>
          </p:cNvSpPr>
          <p:nvPr/>
        </p:nvSpPr>
        <p:spPr bwMode="auto">
          <a:xfrm>
            <a:off x="3708400" y="1557338"/>
            <a:ext cx="5256213" cy="38877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3075" name="Picture 4" descr="MC90035501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213"/>
            <a:ext cx="3622675" cy="325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4500563" y="1557338"/>
            <a:ext cx="3852862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Коммерция - </a:t>
            </a:r>
          </a:p>
        </p:txBody>
      </p:sp>
      <p:sp>
        <p:nvSpPr>
          <p:cNvPr id="3077" name="WordArt 8"/>
          <p:cNvSpPr>
            <a:spLocks noChangeArrowheads="1" noChangeShapeType="1" noTextEdit="1"/>
          </p:cNvSpPr>
          <p:nvPr/>
        </p:nvSpPr>
        <p:spPr bwMode="auto">
          <a:xfrm>
            <a:off x="4643438" y="3500438"/>
            <a:ext cx="3586162" cy="9366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купля - продажа</a:t>
            </a:r>
          </a:p>
        </p:txBody>
      </p:sp>
      <p:sp>
        <p:nvSpPr>
          <p:cNvPr id="3078" name="WordArt 9"/>
          <p:cNvSpPr>
            <a:spLocks noChangeArrowheads="1" noChangeShapeType="1" noTextEdit="1"/>
          </p:cNvSpPr>
          <p:nvPr/>
        </p:nvSpPr>
        <p:spPr bwMode="auto">
          <a:xfrm>
            <a:off x="4572000" y="4508500"/>
            <a:ext cx="3744913" cy="8651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товаров и услуг</a:t>
            </a:r>
          </a:p>
        </p:txBody>
      </p:sp>
      <p:sp>
        <p:nvSpPr>
          <p:cNvPr id="3079" name="Rectangle 14"/>
          <p:cNvSpPr>
            <a:spLocks noChangeArrowheads="1"/>
          </p:cNvSpPr>
          <p:nvPr/>
        </p:nvSpPr>
        <p:spPr bwMode="auto">
          <a:xfrm>
            <a:off x="4211638" y="5445125"/>
            <a:ext cx="323850" cy="323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80" name="Rectangle 15"/>
          <p:cNvSpPr>
            <a:spLocks noChangeArrowheads="1"/>
          </p:cNvSpPr>
          <p:nvPr/>
        </p:nvSpPr>
        <p:spPr bwMode="auto">
          <a:xfrm>
            <a:off x="4500563" y="5445125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4787900" y="5445125"/>
            <a:ext cx="323850" cy="3238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82" name="Rectangle 17"/>
          <p:cNvSpPr>
            <a:spLocks noChangeArrowheads="1"/>
          </p:cNvSpPr>
          <p:nvPr/>
        </p:nvSpPr>
        <p:spPr bwMode="auto">
          <a:xfrm>
            <a:off x="5076825" y="5445125"/>
            <a:ext cx="323850" cy="3238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83" name="Rectangle 19"/>
          <p:cNvSpPr>
            <a:spLocks noChangeArrowheads="1"/>
          </p:cNvSpPr>
          <p:nvPr/>
        </p:nvSpPr>
        <p:spPr bwMode="auto">
          <a:xfrm>
            <a:off x="7380288" y="1268413"/>
            <a:ext cx="323850" cy="3238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84" name="Rectangle 20"/>
          <p:cNvSpPr>
            <a:spLocks noChangeArrowheads="1"/>
          </p:cNvSpPr>
          <p:nvPr/>
        </p:nvSpPr>
        <p:spPr bwMode="auto">
          <a:xfrm>
            <a:off x="7667625" y="1268413"/>
            <a:ext cx="323850" cy="323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85" name="Rectangle 21"/>
          <p:cNvSpPr>
            <a:spLocks noChangeArrowheads="1"/>
          </p:cNvSpPr>
          <p:nvPr/>
        </p:nvSpPr>
        <p:spPr bwMode="auto">
          <a:xfrm>
            <a:off x="7092950" y="1268413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086" name="Rectangle 22"/>
          <p:cNvSpPr>
            <a:spLocks noChangeArrowheads="1"/>
          </p:cNvSpPr>
          <p:nvPr/>
        </p:nvSpPr>
        <p:spPr bwMode="auto">
          <a:xfrm>
            <a:off x="6804025" y="1268413"/>
            <a:ext cx="323850" cy="3238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3087" name="Picture 26" descr="dglxasset[7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0"/>
            <a:ext cx="76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8" name="WordArt 27"/>
          <p:cNvSpPr>
            <a:spLocks noChangeArrowheads="1" noChangeShapeType="1" noTextEdit="1"/>
          </p:cNvSpPr>
          <p:nvPr/>
        </p:nvSpPr>
        <p:spPr bwMode="auto">
          <a:xfrm>
            <a:off x="5003800" y="2708275"/>
            <a:ext cx="2578100" cy="647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- это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MC90035705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762375"/>
            <a:ext cx="30114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23850" y="1268413"/>
            <a:ext cx="8496300" cy="2447925"/>
          </a:xfrm>
          <a:prstGeom prst="rect">
            <a:avLst/>
          </a:prstGeom>
          <a:solidFill>
            <a:srgbClr val="F8FD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- это специалист по организации процессов,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 связанных с куплей-продажей, обменом и продвижением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 товаров от производителей к потребителям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с целью удовлетворения покупательского спроса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 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получения максимальной прибыли </a:t>
            </a:r>
          </a:p>
        </p:txBody>
      </p:sp>
      <p:sp>
        <p:nvSpPr>
          <p:cNvPr id="4100" name="WordArt 6"/>
          <p:cNvSpPr>
            <a:spLocks noChangeArrowheads="1" noChangeShapeType="1" noTextEdit="1"/>
          </p:cNvSpPr>
          <p:nvPr/>
        </p:nvSpPr>
        <p:spPr bwMode="auto">
          <a:xfrm>
            <a:off x="2051050" y="404813"/>
            <a:ext cx="6121400" cy="9080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92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Менеджер по продажам -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323850" y="981075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611188" y="981075"/>
            <a:ext cx="323850" cy="323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900113" y="981075"/>
            <a:ext cx="323850" cy="3238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1187450" y="981075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4105" name="Picture 11" descr="MC90033421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0"/>
            <a:ext cx="762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2" descr="MC900312662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933825"/>
            <a:ext cx="24352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2051050" y="3573463"/>
            <a:ext cx="496887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968875" cy="12239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111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CC3300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Изучаемые модули:</a:t>
            </a:r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>
            <a:off x="900113" y="1700213"/>
            <a:ext cx="7559675" cy="1223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Организация и управления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торгово-сбытовой деятельностью</a:t>
            </a:r>
          </a:p>
        </p:txBody>
      </p:sp>
      <p:sp>
        <p:nvSpPr>
          <p:cNvPr id="5124" name="AutoShape 7"/>
          <p:cNvSpPr>
            <a:spLocks noChangeArrowheads="1"/>
          </p:cNvSpPr>
          <p:nvPr/>
        </p:nvSpPr>
        <p:spPr bwMode="auto">
          <a:xfrm>
            <a:off x="900113" y="2924175"/>
            <a:ext cx="7559675" cy="1223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Организация и проведение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экономической и маркетинговой деятельности</a:t>
            </a:r>
          </a:p>
        </p:txBody>
      </p:sp>
      <p:sp>
        <p:nvSpPr>
          <p:cNvPr id="5125" name="AutoShape 8"/>
          <p:cNvSpPr>
            <a:spLocks noChangeArrowheads="1"/>
          </p:cNvSpPr>
          <p:nvPr/>
        </p:nvSpPr>
        <p:spPr bwMode="auto">
          <a:xfrm>
            <a:off x="900113" y="4149725"/>
            <a:ext cx="7559675" cy="1223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Управление ассортиментом,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оценка качества и обеспечение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 сохраняемости товаров</a:t>
            </a:r>
          </a:p>
        </p:txBody>
      </p:sp>
      <p:sp>
        <p:nvSpPr>
          <p:cNvPr id="5126" name="AutoShape 9"/>
          <p:cNvSpPr>
            <a:spLocks noChangeArrowheads="1"/>
          </p:cNvSpPr>
          <p:nvPr/>
        </p:nvSpPr>
        <p:spPr bwMode="auto">
          <a:xfrm>
            <a:off x="900113" y="5373688"/>
            <a:ext cx="7559675" cy="12239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Выполнять работы по профессии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latin typeface="Palatino Linotype" panose="02040502050505030304" pitchFamily="18" charset="0"/>
              </a:rPr>
              <a:t>«Агент коммерческий»</a:t>
            </a:r>
          </a:p>
        </p:txBody>
      </p:sp>
      <p:sp>
        <p:nvSpPr>
          <p:cNvPr id="5127" name="WordArt 10"/>
          <p:cNvSpPr>
            <a:spLocks noChangeArrowheads="1" noChangeShapeType="1" noTextEdit="1"/>
          </p:cNvSpPr>
          <p:nvPr/>
        </p:nvSpPr>
        <p:spPr bwMode="auto">
          <a:xfrm>
            <a:off x="1187450" y="1844675"/>
            <a:ext cx="93662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ПМ 01.</a:t>
            </a:r>
          </a:p>
        </p:txBody>
      </p:sp>
      <p:sp>
        <p:nvSpPr>
          <p:cNvPr id="5128" name="WordArt 11"/>
          <p:cNvSpPr>
            <a:spLocks noChangeArrowheads="1" noChangeShapeType="1" noTextEdit="1"/>
          </p:cNvSpPr>
          <p:nvPr/>
        </p:nvSpPr>
        <p:spPr bwMode="auto">
          <a:xfrm>
            <a:off x="1187450" y="3068638"/>
            <a:ext cx="93662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ПМ 02.</a:t>
            </a:r>
          </a:p>
        </p:txBody>
      </p:sp>
      <p:sp>
        <p:nvSpPr>
          <p:cNvPr id="5129" name="WordArt 12"/>
          <p:cNvSpPr>
            <a:spLocks noChangeArrowheads="1" noChangeShapeType="1" noTextEdit="1"/>
          </p:cNvSpPr>
          <p:nvPr/>
        </p:nvSpPr>
        <p:spPr bwMode="auto">
          <a:xfrm>
            <a:off x="1187450" y="4292600"/>
            <a:ext cx="93662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ПМ 03.</a:t>
            </a:r>
          </a:p>
        </p:txBody>
      </p:sp>
      <p:sp>
        <p:nvSpPr>
          <p:cNvPr id="5130" name="WordArt 13"/>
          <p:cNvSpPr>
            <a:spLocks noChangeArrowheads="1" noChangeShapeType="1" noTextEdit="1"/>
          </p:cNvSpPr>
          <p:nvPr/>
        </p:nvSpPr>
        <p:spPr bwMode="auto">
          <a:xfrm>
            <a:off x="1187450" y="5516563"/>
            <a:ext cx="936625" cy="5048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66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ПМ 04.</a:t>
            </a:r>
          </a:p>
        </p:txBody>
      </p:sp>
      <p:pic>
        <p:nvPicPr>
          <p:cNvPr id="5131" name="Picture 14" descr="MC90044151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260350"/>
            <a:ext cx="191135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7" descr="MC90021658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1770062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Rectangle 18"/>
          <p:cNvSpPr>
            <a:spLocks noChangeArrowheads="1"/>
          </p:cNvSpPr>
          <p:nvPr/>
        </p:nvSpPr>
        <p:spPr bwMode="auto">
          <a:xfrm>
            <a:off x="8820150" y="6534150"/>
            <a:ext cx="323850" cy="3238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4" name="Rectangle 19"/>
          <p:cNvSpPr>
            <a:spLocks noChangeArrowheads="1"/>
          </p:cNvSpPr>
          <p:nvPr/>
        </p:nvSpPr>
        <p:spPr bwMode="auto">
          <a:xfrm>
            <a:off x="8820150" y="6237288"/>
            <a:ext cx="323850" cy="3238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5" name="Rectangle 20"/>
          <p:cNvSpPr>
            <a:spLocks noChangeArrowheads="1"/>
          </p:cNvSpPr>
          <p:nvPr/>
        </p:nvSpPr>
        <p:spPr bwMode="auto">
          <a:xfrm>
            <a:off x="8820150" y="5949950"/>
            <a:ext cx="323850" cy="3238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6" name="Rectangle 21"/>
          <p:cNvSpPr>
            <a:spLocks noChangeArrowheads="1"/>
          </p:cNvSpPr>
          <p:nvPr/>
        </p:nvSpPr>
        <p:spPr bwMode="auto">
          <a:xfrm>
            <a:off x="8820150" y="5661025"/>
            <a:ext cx="32385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7" name="Rectangle 22"/>
          <p:cNvSpPr>
            <a:spLocks noChangeArrowheads="1"/>
          </p:cNvSpPr>
          <p:nvPr/>
        </p:nvSpPr>
        <p:spPr bwMode="auto">
          <a:xfrm>
            <a:off x="8532813" y="6534150"/>
            <a:ext cx="323850" cy="3238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138" name="Rectangle 23"/>
          <p:cNvSpPr>
            <a:spLocks noChangeArrowheads="1"/>
          </p:cNvSpPr>
          <p:nvPr/>
        </p:nvSpPr>
        <p:spPr bwMode="auto">
          <a:xfrm>
            <a:off x="8243888" y="6534150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6" descr="dglxasset[4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357563"/>
            <a:ext cx="2320925" cy="180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4" descr="MC90039104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218916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WordArt 5"/>
          <p:cNvSpPr>
            <a:spLocks noChangeArrowheads="1" noChangeShapeType="1" noTextEdit="1"/>
          </p:cNvSpPr>
          <p:nvPr/>
        </p:nvSpPr>
        <p:spPr bwMode="auto">
          <a:xfrm>
            <a:off x="2484438" y="476250"/>
            <a:ext cx="62531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Изучаемые дисциплины: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755650" y="16287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95288" y="3644900"/>
            <a:ext cx="24479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Маркетинг 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07950" y="2133600"/>
            <a:ext cx="2689225" cy="1195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i="1"/>
              <a:t>Документационное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i="1"/>
              <a:t>обеспечение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i="1"/>
              <a:t>управления</a:t>
            </a:r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5940425" y="5373688"/>
            <a:ext cx="2592388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Логистика</a:t>
            </a:r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3348038" y="2349500"/>
            <a:ext cx="24479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Товароведение</a:t>
            </a:r>
            <a:r>
              <a:rPr lang="ru-RU" altLang="ru-RU" sz="1800"/>
              <a:t> </a:t>
            </a: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6372225" y="3716338"/>
            <a:ext cx="24479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Бухгалтерский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учет</a:t>
            </a:r>
            <a:r>
              <a:rPr lang="ru-RU" altLang="ru-RU" sz="1800"/>
              <a:t> </a:t>
            </a:r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684213" y="5373688"/>
            <a:ext cx="24479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Статистику </a:t>
            </a:r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3348038" y="5373688"/>
            <a:ext cx="24479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Экономику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 организации</a:t>
            </a:r>
            <a:r>
              <a:rPr lang="ru-RU" altLang="ru-RU" sz="1800"/>
              <a:t> </a:t>
            </a:r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6696075" y="2133600"/>
            <a:ext cx="2447925" cy="1152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Менеджмент</a:t>
            </a:r>
            <a:r>
              <a:rPr lang="ru-RU" altLang="ru-RU" sz="1800"/>
              <a:t> </a:t>
            </a:r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 flipH="1">
            <a:off x="2124075" y="1268413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 flipH="1">
            <a:off x="2627313" y="1341438"/>
            <a:ext cx="1296987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0" name="Line 18"/>
          <p:cNvSpPr>
            <a:spLocks noChangeShapeType="1"/>
          </p:cNvSpPr>
          <p:nvPr/>
        </p:nvSpPr>
        <p:spPr bwMode="auto">
          <a:xfrm>
            <a:off x="4787900" y="13414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>
            <a:off x="7092950" y="1268413"/>
            <a:ext cx="5746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2" name="Line 20"/>
          <p:cNvSpPr>
            <a:spLocks noChangeShapeType="1"/>
          </p:cNvSpPr>
          <p:nvPr/>
        </p:nvSpPr>
        <p:spPr bwMode="auto">
          <a:xfrm>
            <a:off x="5867400" y="1412875"/>
            <a:ext cx="86360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3" name="Line 22"/>
          <p:cNvSpPr>
            <a:spLocks noChangeShapeType="1"/>
          </p:cNvSpPr>
          <p:nvPr/>
        </p:nvSpPr>
        <p:spPr bwMode="auto">
          <a:xfrm flipH="1">
            <a:off x="2916238" y="1341438"/>
            <a:ext cx="287337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164" name="Picture 25" descr="dglxasset[10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341438"/>
            <a:ext cx="7223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5" name="Line 27"/>
          <p:cNvSpPr>
            <a:spLocks noChangeShapeType="1"/>
          </p:cNvSpPr>
          <p:nvPr/>
        </p:nvSpPr>
        <p:spPr bwMode="auto">
          <a:xfrm>
            <a:off x="5724525" y="1341438"/>
            <a:ext cx="503238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Line 28"/>
          <p:cNvSpPr>
            <a:spLocks noChangeShapeType="1"/>
          </p:cNvSpPr>
          <p:nvPr/>
        </p:nvSpPr>
        <p:spPr bwMode="auto">
          <a:xfrm flipH="1">
            <a:off x="5724525" y="4724400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48990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Менеджер по продажам</a:t>
            </a:r>
          </a:p>
        </p:txBody>
      </p:sp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3132138" y="836613"/>
            <a:ext cx="334486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может занимать</a:t>
            </a:r>
          </a:p>
        </p:txBody>
      </p:sp>
      <p:sp>
        <p:nvSpPr>
          <p:cNvPr id="7172" name="WordArt 8"/>
          <p:cNvSpPr>
            <a:spLocks noChangeArrowheads="1" noChangeShapeType="1" noTextEdit="1"/>
          </p:cNvSpPr>
          <p:nvPr/>
        </p:nvSpPr>
        <p:spPr bwMode="auto">
          <a:xfrm>
            <a:off x="2268538" y="1557338"/>
            <a:ext cx="48926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следующие должности:</a:t>
            </a:r>
          </a:p>
        </p:txBody>
      </p:sp>
      <p:sp>
        <p:nvSpPr>
          <p:cNvPr id="7173" name="Oval 9"/>
          <p:cNvSpPr>
            <a:spLocks noChangeArrowheads="1"/>
          </p:cNvSpPr>
          <p:nvPr/>
        </p:nvSpPr>
        <p:spPr bwMode="auto">
          <a:xfrm>
            <a:off x="0" y="2708275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Руководитель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 торгового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 предприятия</a:t>
            </a:r>
            <a:r>
              <a:rPr lang="ru-RU" altLang="ru-RU" sz="1800"/>
              <a:t> </a:t>
            </a:r>
          </a:p>
        </p:txBody>
      </p:sp>
      <p:sp>
        <p:nvSpPr>
          <p:cNvPr id="7174" name="Oval 19"/>
          <p:cNvSpPr>
            <a:spLocks noChangeArrowheads="1"/>
          </p:cNvSpPr>
          <p:nvPr/>
        </p:nvSpPr>
        <p:spPr bwMode="auto">
          <a:xfrm>
            <a:off x="3059113" y="2708275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Коммерческий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 директор</a:t>
            </a:r>
            <a:r>
              <a:rPr lang="ru-RU" altLang="ru-RU" sz="1800"/>
              <a:t> </a:t>
            </a:r>
          </a:p>
        </p:txBody>
      </p:sp>
      <p:sp>
        <p:nvSpPr>
          <p:cNvPr id="7175" name="Oval 20"/>
          <p:cNvSpPr>
            <a:spLocks noChangeArrowheads="1"/>
          </p:cNvSpPr>
          <p:nvPr/>
        </p:nvSpPr>
        <p:spPr bwMode="auto">
          <a:xfrm>
            <a:off x="6118225" y="2636838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Товаровед</a:t>
            </a:r>
            <a:r>
              <a:rPr lang="ru-RU" altLang="ru-RU" sz="1800"/>
              <a:t> </a:t>
            </a:r>
          </a:p>
        </p:txBody>
      </p:sp>
      <p:sp>
        <p:nvSpPr>
          <p:cNvPr id="7176" name="Oval 21"/>
          <p:cNvSpPr>
            <a:spLocks noChangeArrowheads="1"/>
          </p:cNvSpPr>
          <p:nvPr/>
        </p:nvSpPr>
        <p:spPr bwMode="auto">
          <a:xfrm>
            <a:off x="0" y="4076700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Менеджер по сбыту</a:t>
            </a:r>
            <a:r>
              <a:rPr lang="ru-RU" altLang="ru-RU" sz="1800" i="1"/>
              <a:t>  </a:t>
            </a:r>
          </a:p>
        </p:txBody>
      </p:sp>
      <p:sp>
        <p:nvSpPr>
          <p:cNvPr id="7177" name="Oval 22"/>
          <p:cNvSpPr>
            <a:spLocks noChangeArrowheads="1"/>
          </p:cNvSpPr>
          <p:nvPr/>
        </p:nvSpPr>
        <p:spPr bwMode="auto">
          <a:xfrm>
            <a:off x="3059113" y="4076700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Торговый агент </a:t>
            </a:r>
          </a:p>
        </p:txBody>
      </p:sp>
      <p:sp>
        <p:nvSpPr>
          <p:cNvPr id="7178" name="Oval 23"/>
          <p:cNvSpPr>
            <a:spLocks noChangeArrowheads="1"/>
          </p:cNvSpPr>
          <p:nvPr/>
        </p:nvSpPr>
        <p:spPr bwMode="auto">
          <a:xfrm>
            <a:off x="6118225" y="4005263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Мерчендайзер</a:t>
            </a:r>
          </a:p>
        </p:txBody>
      </p:sp>
      <p:sp>
        <p:nvSpPr>
          <p:cNvPr id="7179" name="Oval 24"/>
          <p:cNvSpPr>
            <a:spLocks noChangeArrowheads="1"/>
          </p:cNvSpPr>
          <p:nvPr/>
        </p:nvSpPr>
        <p:spPr bwMode="auto">
          <a:xfrm>
            <a:off x="0" y="5489575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Менеджер по сбыту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  Бренд-менеджер</a:t>
            </a:r>
          </a:p>
        </p:txBody>
      </p:sp>
      <p:sp>
        <p:nvSpPr>
          <p:cNvPr id="7180" name="Oval 25"/>
          <p:cNvSpPr>
            <a:spLocks noChangeArrowheads="1"/>
          </p:cNvSpPr>
          <p:nvPr/>
        </p:nvSpPr>
        <p:spPr bwMode="auto">
          <a:xfrm>
            <a:off x="3059113" y="5489575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Начальник отдела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маркетинга</a:t>
            </a:r>
            <a:r>
              <a:rPr lang="ru-RU" altLang="ru-RU" sz="1800"/>
              <a:t> </a:t>
            </a:r>
          </a:p>
        </p:txBody>
      </p:sp>
      <p:sp>
        <p:nvSpPr>
          <p:cNvPr id="7181" name="Oval 26"/>
          <p:cNvSpPr>
            <a:spLocks noChangeArrowheads="1"/>
          </p:cNvSpPr>
          <p:nvPr/>
        </p:nvSpPr>
        <p:spPr bwMode="auto">
          <a:xfrm>
            <a:off x="6118225" y="5489575"/>
            <a:ext cx="3025775" cy="136842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или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открыть собственное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предприятие</a:t>
            </a:r>
            <a:r>
              <a:rPr lang="ru-RU" altLang="ru-RU" sz="1800"/>
              <a:t> </a:t>
            </a:r>
          </a:p>
        </p:txBody>
      </p:sp>
      <p:pic>
        <p:nvPicPr>
          <p:cNvPr id="7182" name="Picture 27" descr="dglxasset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92150"/>
            <a:ext cx="6702425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32" descr="dglxasset[6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86213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35" descr="dglxasset[3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88913"/>
            <a:ext cx="2051050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MC90031243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292600"/>
            <a:ext cx="3516313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" descr="MC90008992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284538"/>
            <a:ext cx="3533775" cy="334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1800225" y="692150"/>
            <a:ext cx="7343775" cy="2590800"/>
          </a:xfrm>
          <a:custGeom>
            <a:avLst/>
            <a:gdLst>
              <a:gd name="T0" fmla="*/ 2147483646 w 21600"/>
              <a:gd name="T1" fmla="*/ 155376033 h 21600"/>
              <a:gd name="T2" fmla="*/ 1248403671 w 21600"/>
              <a:gd name="T3" fmla="*/ 310752067 h 21600"/>
              <a:gd name="T4" fmla="*/ 312100918 w 21600"/>
              <a:gd name="T5" fmla="*/ 155376033 h 21600"/>
              <a:gd name="T6" fmla="*/ 124840367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C9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Palatino Linotype" panose="02040502050505030304" pitchFamily="18" charset="0"/>
              </a:rPr>
              <a:t>Коммерсант является универсалом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Palatino Linotype" panose="02040502050505030304" pitchFamily="18" charset="0"/>
              </a:rPr>
              <a:t> в экономике,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Palatino Linotype" panose="02040502050505030304" pitchFamily="18" charset="0"/>
              </a:rPr>
              <a:t>так как он объединяет все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Palatino Linotype" panose="02040502050505030304" pitchFamily="18" charset="0"/>
              </a:rPr>
              <a:t> профессии, связанные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>
                <a:latin typeface="Palatino Linotype" panose="02040502050505030304" pitchFamily="18" charset="0"/>
              </a:rPr>
              <a:t> с бизнесом.</a:t>
            </a:r>
          </a:p>
        </p:txBody>
      </p:sp>
      <p:pic>
        <p:nvPicPr>
          <p:cNvPr id="8197" name="Picture 11" descr="dglxasset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-1035050"/>
            <a:ext cx="6702425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111601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4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111601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5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111601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6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8638"/>
            <a:ext cx="1116013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7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6700"/>
            <a:ext cx="111601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8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4763"/>
            <a:ext cx="1116013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9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1388"/>
            <a:ext cx="1116013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21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765175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22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1116013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23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92375"/>
            <a:ext cx="111601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24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149725"/>
            <a:ext cx="111601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25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916113"/>
            <a:ext cx="1116012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26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57563"/>
            <a:ext cx="1116012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27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852738"/>
            <a:ext cx="1116013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2" name="Picture 28" descr="MC900441459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4763"/>
            <a:ext cx="1116012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4"/>
          <p:cNvSpPr>
            <a:spLocks noChangeArrowheads="1"/>
          </p:cNvSpPr>
          <p:nvPr/>
        </p:nvSpPr>
        <p:spPr bwMode="auto">
          <a:xfrm>
            <a:off x="971550" y="260350"/>
            <a:ext cx="7488238" cy="12239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591343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Задачи менеджера:</a:t>
            </a:r>
          </a:p>
        </p:txBody>
      </p:sp>
      <p:sp>
        <p:nvSpPr>
          <p:cNvPr id="9220" name="Oval 7"/>
          <p:cNvSpPr>
            <a:spLocks noChangeArrowheads="1"/>
          </p:cNvSpPr>
          <p:nvPr/>
        </p:nvSpPr>
        <p:spPr bwMode="auto">
          <a:xfrm>
            <a:off x="1979613" y="1844675"/>
            <a:ext cx="5688012" cy="1295400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способствовать успешному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продвижению товара на рынок</a:t>
            </a:r>
            <a:r>
              <a:rPr lang="ru-RU" altLang="ru-RU" sz="1800"/>
              <a:t> </a:t>
            </a:r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539750" y="4652963"/>
            <a:ext cx="7345363" cy="57467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переговоры с поставщиками</a:t>
            </a:r>
            <a:r>
              <a:rPr lang="ru-RU" altLang="ru-RU" sz="1800"/>
              <a:t> </a:t>
            </a:r>
          </a:p>
        </p:txBody>
      </p:sp>
      <p:sp>
        <p:nvSpPr>
          <p:cNvPr id="9222" name="Oval 11"/>
          <p:cNvSpPr>
            <a:spLocks noChangeArrowheads="1"/>
          </p:cNvSpPr>
          <p:nvPr/>
        </p:nvSpPr>
        <p:spPr bwMode="auto">
          <a:xfrm>
            <a:off x="1547813" y="5300663"/>
            <a:ext cx="7345362" cy="57467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оформление контрактов</a:t>
            </a:r>
            <a:r>
              <a:rPr lang="ru-RU" altLang="ru-RU" sz="1800"/>
              <a:t> </a:t>
            </a:r>
          </a:p>
        </p:txBody>
      </p:sp>
      <p:sp>
        <p:nvSpPr>
          <p:cNvPr id="9223" name="Oval 12"/>
          <p:cNvSpPr>
            <a:spLocks noChangeArrowheads="1"/>
          </p:cNvSpPr>
          <p:nvPr/>
        </p:nvSpPr>
        <p:spPr bwMode="auto">
          <a:xfrm>
            <a:off x="611188" y="5949950"/>
            <a:ext cx="7345362" cy="57467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подготовка платежных документов</a:t>
            </a:r>
            <a:r>
              <a:rPr lang="ru-RU" altLang="ru-RU" sz="1800"/>
              <a:t> </a:t>
            </a:r>
          </a:p>
        </p:txBody>
      </p:sp>
      <p:sp>
        <p:nvSpPr>
          <p:cNvPr id="9224" name="Oval 13"/>
          <p:cNvSpPr>
            <a:spLocks noChangeArrowheads="1"/>
          </p:cNvSpPr>
          <p:nvPr/>
        </p:nvSpPr>
        <p:spPr bwMode="auto">
          <a:xfrm>
            <a:off x="1476375" y="3933825"/>
            <a:ext cx="7345363" cy="647700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располагать полной информацией о товаре</a:t>
            </a:r>
          </a:p>
        </p:txBody>
      </p:sp>
      <p:sp>
        <p:nvSpPr>
          <p:cNvPr id="9225" name="Oval 14"/>
          <p:cNvSpPr>
            <a:spLocks noChangeArrowheads="1"/>
          </p:cNvSpPr>
          <p:nvPr/>
        </p:nvSpPr>
        <p:spPr bwMode="auto">
          <a:xfrm>
            <a:off x="684213" y="3213100"/>
            <a:ext cx="7345362" cy="574675"/>
          </a:xfrm>
          <a:prstGeom prst="ellipse">
            <a:avLst/>
          </a:prstGeom>
          <a:solidFill>
            <a:srgbClr val="EDF4A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контроль выполнения условий поставки </a:t>
            </a:r>
          </a:p>
        </p:txBody>
      </p:sp>
      <p:sp>
        <p:nvSpPr>
          <p:cNvPr id="9226" name="AutoShape 15"/>
          <p:cNvSpPr>
            <a:spLocks noChangeArrowheads="1"/>
          </p:cNvSpPr>
          <p:nvPr/>
        </p:nvSpPr>
        <p:spPr bwMode="auto">
          <a:xfrm>
            <a:off x="7885113" y="2565400"/>
            <a:ext cx="503237" cy="719138"/>
          </a:xfrm>
          <a:prstGeom prst="curvedLeftArrow">
            <a:avLst>
              <a:gd name="adj1" fmla="val 28580"/>
              <a:gd name="adj2" fmla="val 57161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7" name="AutoShape 16"/>
          <p:cNvSpPr>
            <a:spLocks noChangeArrowheads="1"/>
          </p:cNvSpPr>
          <p:nvPr/>
        </p:nvSpPr>
        <p:spPr bwMode="auto">
          <a:xfrm>
            <a:off x="8027988" y="4581525"/>
            <a:ext cx="503237" cy="719138"/>
          </a:xfrm>
          <a:prstGeom prst="curvedLeftArrow">
            <a:avLst>
              <a:gd name="adj1" fmla="val 28580"/>
              <a:gd name="adj2" fmla="val 57161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8" name="AutoShape 18"/>
          <p:cNvSpPr>
            <a:spLocks noChangeArrowheads="1"/>
          </p:cNvSpPr>
          <p:nvPr/>
        </p:nvSpPr>
        <p:spPr bwMode="auto">
          <a:xfrm>
            <a:off x="611188" y="3716338"/>
            <a:ext cx="503237" cy="720725"/>
          </a:xfrm>
          <a:prstGeom prst="curvedRightArrow">
            <a:avLst>
              <a:gd name="adj1" fmla="val 28644"/>
              <a:gd name="adj2" fmla="val 57287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29" name="AutoShape 19"/>
          <p:cNvSpPr>
            <a:spLocks noChangeArrowheads="1"/>
          </p:cNvSpPr>
          <p:nvPr/>
        </p:nvSpPr>
        <p:spPr bwMode="auto">
          <a:xfrm>
            <a:off x="539750" y="5157788"/>
            <a:ext cx="503238" cy="720725"/>
          </a:xfrm>
          <a:prstGeom prst="curvedRightArrow">
            <a:avLst>
              <a:gd name="adj1" fmla="val 28644"/>
              <a:gd name="adj2" fmla="val 57287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30" name="AutoShape 20"/>
          <p:cNvSpPr>
            <a:spLocks noChangeArrowheads="1"/>
          </p:cNvSpPr>
          <p:nvPr/>
        </p:nvSpPr>
        <p:spPr bwMode="auto">
          <a:xfrm>
            <a:off x="8101013" y="5734050"/>
            <a:ext cx="431800" cy="719138"/>
          </a:xfrm>
          <a:prstGeom prst="curvedLeftArrow">
            <a:avLst>
              <a:gd name="adj1" fmla="val 33309"/>
              <a:gd name="adj2" fmla="val 66618"/>
              <a:gd name="adj3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9231" name="Picture 22" descr="MC90024053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41438"/>
            <a:ext cx="1800225" cy="181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23" descr="MC90038354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7988" y="476250"/>
            <a:ext cx="936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3" name="Picture 24" descr="MC90039099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884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4" name="Rectangle 30"/>
          <p:cNvSpPr>
            <a:spLocks noChangeArrowheads="1"/>
          </p:cNvSpPr>
          <p:nvPr/>
        </p:nvSpPr>
        <p:spPr bwMode="auto">
          <a:xfrm>
            <a:off x="8820150" y="6237288"/>
            <a:ext cx="323850" cy="3238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35" name="Rectangle 31"/>
          <p:cNvSpPr>
            <a:spLocks noChangeArrowheads="1"/>
          </p:cNvSpPr>
          <p:nvPr/>
        </p:nvSpPr>
        <p:spPr bwMode="auto">
          <a:xfrm>
            <a:off x="8820150" y="5949950"/>
            <a:ext cx="323850" cy="32385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36" name="Rectangle 32"/>
          <p:cNvSpPr>
            <a:spLocks noChangeArrowheads="1"/>
          </p:cNvSpPr>
          <p:nvPr/>
        </p:nvSpPr>
        <p:spPr bwMode="auto">
          <a:xfrm>
            <a:off x="8820150" y="6534150"/>
            <a:ext cx="323850" cy="323850"/>
          </a:xfrm>
          <a:prstGeom prst="rect">
            <a:avLst/>
          </a:prstGeom>
          <a:solidFill>
            <a:srgbClr val="F8FD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37" name="Rectangle 33"/>
          <p:cNvSpPr>
            <a:spLocks noChangeArrowheads="1"/>
          </p:cNvSpPr>
          <p:nvPr/>
        </p:nvSpPr>
        <p:spPr bwMode="auto">
          <a:xfrm>
            <a:off x="8820150" y="5661025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38" name="Rectangle 34"/>
          <p:cNvSpPr>
            <a:spLocks noChangeArrowheads="1"/>
          </p:cNvSpPr>
          <p:nvPr/>
        </p:nvSpPr>
        <p:spPr bwMode="auto">
          <a:xfrm>
            <a:off x="8820150" y="5373688"/>
            <a:ext cx="323850" cy="323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39" name="Rectangle 35"/>
          <p:cNvSpPr>
            <a:spLocks noChangeArrowheads="1"/>
          </p:cNvSpPr>
          <p:nvPr/>
        </p:nvSpPr>
        <p:spPr bwMode="auto">
          <a:xfrm>
            <a:off x="8820150" y="5084763"/>
            <a:ext cx="323850" cy="3238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40" name="Rectangle 36"/>
          <p:cNvSpPr>
            <a:spLocks noChangeArrowheads="1"/>
          </p:cNvSpPr>
          <p:nvPr/>
        </p:nvSpPr>
        <p:spPr bwMode="auto">
          <a:xfrm>
            <a:off x="8532813" y="6534150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41" name="Rectangle 37"/>
          <p:cNvSpPr>
            <a:spLocks noChangeArrowheads="1"/>
          </p:cNvSpPr>
          <p:nvPr/>
        </p:nvSpPr>
        <p:spPr bwMode="auto">
          <a:xfrm>
            <a:off x="8243888" y="6534150"/>
            <a:ext cx="323850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9242" name="Rectangle 38"/>
          <p:cNvSpPr>
            <a:spLocks noChangeArrowheads="1"/>
          </p:cNvSpPr>
          <p:nvPr/>
        </p:nvSpPr>
        <p:spPr bwMode="auto">
          <a:xfrm>
            <a:off x="7956550" y="6534150"/>
            <a:ext cx="323850" cy="32385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116013" y="0"/>
            <a:ext cx="71278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CCFF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Возможность трудоустройства:</a:t>
            </a:r>
          </a:p>
        </p:txBody>
      </p:sp>
      <p:sp>
        <p:nvSpPr>
          <p:cNvPr id="10243" name="AutoShape 6"/>
          <p:cNvSpPr>
            <a:spLocks noChangeArrowheads="1"/>
          </p:cNvSpPr>
          <p:nvPr/>
        </p:nvSpPr>
        <p:spPr bwMode="auto">
          <a:xfrm>
            <a:off x="1042988" y="1484313"/>
            <a:ext cx="6913562" cy="4392612"/>
          </a:xfrm>
          <a:prstGeom prst="flowChartAlternateProcess">
            <a:avLst/>
          </a:prstGeom>
          <a:solidFill>
            <a:srgbClr val="F8FD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Список организаций, где может работать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 коммерсант</a:t>
            </a:r>
            <a:r>
              <a:rPr lang="ru-RU" altLang="ru-RU" sz="2400" i="1"/>
              <a:t>, </a:t>
            </a:r>
            <a:r>
              <a:rPr lang="ru-RU" altLang="ru-RU" sz="2400" i="1">
                <a:solidFill>
                  <a:srgbClr val="FF0000"/>
                </a:solidFill>
              </a:rPr>
              <a:t>велик</a:t>
            </a:r>
            <a:r>
              <a:rPr lang="ru-RU" altLang="ru-RU" sz="2400" i="1"/>
              <a:t>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Все специалисты-коммерсанты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востребованы</a:t>
            </a:r>
            <a:r>
              <a:rPr lang="ru-RU" altLang="ru-RU" sz="2400" i="1"/>
              <a:t> органами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государственного управления,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научными организациями,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занимающимися проблемами рынка</a:t>
            </a:r>
            <a:r>
              <a:rPr lang="ru-RU" altLang="ru-RU" sz="2400" i="1"/>
              <a:t>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маркетинга, логистики, коммерческими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структурами </a:t>
            </a:r>
            <a:r>
              <a:rPr lang="ru-RU" altLang="ru-RU" sz="2400"/>
              <a:t>и</a:t>
            </a:r>
            <a:r>
              <a:rPr lang="ru-RU" altLang="ru-RU" sz="2400" i="1"/>
              <a:t> службами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управления персоналом. </a:t>
            </a:r>
          </a:p>
        </p:txBody>
      </p:sp>
      <p:pic>
        <p:nvPicPr>
          <p:cNvPr id="10244" name="Picture 11" descr="MC900212075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1916113"/>
            <a:ext cx="2390775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14" descr="MC90038439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989513"/>
            <a:ext cx="1871663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8820150" y="5949950"/>
            <a:ext cx="323850" cy="32385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47" name="Rectangle 16"/>
          <p:cNvSpPr>
            <a:spLocks noChangeArrowheads="1"/>
          </p:cNvSpPr>
          <p:nvPr/>
        </p:nvSpPr>
        <p:spPr bwMode="auto">
          <a:xfrm>
            <a:off x="8820150" y="6237288"/>
            <a:ext cx="323850" cy="323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48" name="Rectangle 17"/>
          <p:cNvSpPr>
            <a:spLocks noChangeArrowheads="1"/>
          </p:cNvSpPr>
          <p:nvPr/>
        </p:nvSpPr>
        <p:spPr bwMode="auto">
          <a:xfrm>
            <a:off x="8820150" y="6534150"/>
            <a:ext cx="323850" cy="323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49" name="Rectangle 18"/>
          <p:cNvSpPr>
            <a:spLocks noChangeArrowheads="1"/>
          </p:cNvSpPr>
          <p:nvPr/>
        </p:nvSpPr>
        <p:spPr bwMode="auto">
          <a:xfrm>
            <a:off x="8532813" y="6534150"/>
            <a:ext cx="323850" cy="323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50" name="Rectangle 19"/>
          <p:cNvSpPr>
            <a:spLocks noChangeArrowheads="1"/>
          </p:cNvSpPr>
          <p:nvPr/>
        </p:nvSpPr>
        <p:spPr bwMode="auto">
          <a:xfrm>
            <a:off x="8820150" y="5661025"/>
            <a:ext cx="323850" cy="32385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51" name="Rectangle 20"/>
          <p:cNvSpPr>
            <a:spLocks noChangeArrowheads="1"/>
          </p:cNvSpPr>
          <p:nvPr/>
        </p:nvSpPr>
        <p:spPr bwMode="auto">
          <a:xfrm>
            <a:off x="7667625" y="6534150"/>
            <a:ext cx="323850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52" name="Rectangle 21"/>
          <p:cNvSpPr>
            <a:spLocks noChangeArrowheads="1"/>
          </p:cNvSpPr>
          <p:nvPr/>
        </p:nvSpPr>
        <p:spPr bwMode="auto">
          <a:xfrm>
            <a:off x="8243888" y="6534150"/>
            <a:ext cx="323850" cy="323850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0253" name="Rectangle 22"/>
          <p:cNvSpPr>
            <a:spLocks noChangeArrowheads="1"/>
          </p:cNvSpPr>
          <p:nvPr/>
        </p:nvSpPr>
        <p:spPr bwMode="auto">
          <a:xfrm>
            <a:off x="7956550" y="6534150"/>
            <a:ext cx="323850" cy="323850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309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Palatino Linotype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Оленька</dc:creator>
  <cp:lastModifiedBy>Admin</cp:lastModifiedBy>
  <cp:revision>6</cp:revision>
  <dcterms:created xsi:type="dcterms:W3CDTF">2014-01-23T04:32:08Z</dcterms:created>
  <dcterms:modified xsi:type="dcterms:W3CDTF">2022-09-23T12:58:30Z</dcterms:modified>
</cp:coreProperties>
</file>